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90"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E9AF3-305E-4E9C-8651-1811561F34FE}" type="datetimeFigureOut">
              <a:rPr lang="pl-PL" smtClean="0"/>
              <a:t>2010-02-11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56D5C-F4BC-45C4-B6BF-9451112D0067}"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9656D5C-F4BC-45C4-B6BF-9451112D0067}" type="slidenum">
              <a:rPr lang="pl-PL" smtClean="0"/>
              <a:t>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21E65357-3D79-4260-85D4-E2F20F06154D}" type="datetimeFigureOut">
              <a:rPr lang="pl-PL" smtClean="0"/>
              <a:t>2010-02-11</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762D5BD-4A33-4069-9E40-9552801C9811}" type="slidenum">
              <a:rPr lang="pl-PL" smtClean="0"/>
              <a:t>‹#›</a:t>
            </a:fld>
            <a:endParaRPr lang="pl-PL"/>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1E65357-3D79-4260-85D4-E2F20F06154D}" type="datetimeFigureOut">
              <a:rPr lang="pl-PL" smtClean="0"/>
              <a:t>2010-02-11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62D5BD-4A33-4069-9E40-9552801C9811}" type="slidenum">
              <a:rPr lang="pl-PL" smtClean="0"/>
              <a:t>‹#›</a:t>
            </a:fld>
            <a:endParaRPr lang="pl-PL"/>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1E65357-3D79-4260-85D4-E2F20F06154D}" type="datetimeFigureOut">
              <a:rPr lang="pl-PL" smtClean="0"/>
              <a:t>2010-02-11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62D5BD-4A33-4069-9E40-9552801C9811}" type="slidenum">
              <a:rPr lang="pl-PL" smtClean="0"/>
              <a:t>‹#›</a:t>
            </a:fld>
            <a:endParaRPr lang="pl-PL"/>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21E65357-3D79-4260-85D4-E2F20F06154D}" type="datetimeFigureOut">
              <a:rPr lang="pl-PL" smtClean="0"/>
              <a:t>2010-02-11</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A762D5BD-4A33-4069-9E40-9552801C9811}" type="slidenum">
              <a:rPr lang="pl-PL" smtClean="0"/>
              <a:t>‹#›</a:t>
            </a:fld>
            <a:endParaRPr lang="pl-PL"/>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21E65357-3D79-4260-85D4-E2F20F06154D}" type="datetimeFigureOut">
              <a:rPr lang="pl-PL" smtClean="0"/>
              <a:t>2010-02-11</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A762D5BD-4A33-4069-9E40-9552801C9811}" type="slidenum">
              <a:rPr lang="pl-PL" smtClean="0"/>
              <a:t>‹#›</a:t>
            </a:fld>
            <a:endParaRPr lang="pl-PL"/>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21E65357-3D79-4260-85D4-E2F20F06154D}" type="datetimeFigureOut">
              <a:rPr lang="pl-PL" smtClean="0"/>
              <a:t>2010-02-11</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A762D5BD-4A33-4069-9E40-9552801C9811}" type="slidenum">
              <a:rPr lang="pl-PL" smtClean="0"/>
              <a:t>‹#›</a:t>
            </a:fld>
            <a:endParaRPr lang="pl-PL"/>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21E65357-3D79-4260-85D4-E2F20F06154D}" type="datetimeFigureOut">
              <a:rPr lang="pl-PL" smtClean="0"/>
              <a:t>2010-02-11</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A762D5BD-4A33-4069-9E40-9552801C9811}"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21E65357-3D79-4260-85D4-E2F20F06154D}" type="datetimeFigureOut">
              <a:rPr lang="pl-PL" smtClean="0"/>
              <a:t>2010-02-11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762D5BD-4A33-4069-9E40-9552801C9811}" type="slidenum">
              <a:rPr lang="pl-PL" smtClean="0"/>
              <a:t>‹#›</a:t>
            </a:fld>
            <a:endParaRPr lang="pl-PL"/>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21E65357-3D79-4260-85D4-E2F20F06154D}" type="datetimeFigureOut">
              <a:rPr lang="pl-PL" smtClean="0"/>
              <a:t>2010-02-11</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A762D5BD-4A33-4069-9E40-9552801C9811}" type="slidenum">
              <a:rPr lang="pl-PL" smtClean="0"/>
              <a:t>‹#›</a:t>
            </a:fld>
            <a:endParaRPr lang="pl-PL"/>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21E65357-3D79-4260-85D4-E2F20F06154D}" type="datetimeFigureOut">
              <a:rPr lang="pl-PL" smtClean="0"/>
              <a:t>2010-02-11</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A762D5BD-4A33-4069-9E40-9552801C9811}"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21E65357-3D79-4260-85D4-E2F20F06154D}" type="datetimeFigureOut">
              <a:rPr lang="pl-PL" smtClean="0"/>
              <a:t>2010-02-11</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A762D5BD-4A33-4069-9E40-9552801C9811}"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1E65357-3D79-4260-85D4-E2F20F06154D}" type="datetimeFigureOut">
              <a:rPr lang="pl-PL" smtClean="0"/>
              <a:t>2010-02-11</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762D5BD-4A33-4069-9E40-9552801C9811}"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pPr algn="ctr"/>
            <a:r>
              <a:rPr lang="pl-PL" dirty="0" smtClean="0"/>
              <a:t>Lokalne i globalne wykorzystanie energii odnawialnej</a:t>
            </a:r>
            <a:endParaRPr lang="pl-PL" dirty="0"/>
          </a:p>
        </p:txBody>
      </p:sp>
      <p:sp>
        <p:nvSpPr>
          <p:cNvPr id="3" name="Podtytuł 2"/>
          <p:cNvSpPr>
            <a:spLocks noGrp="1"/>
          </p:cNvSpPr>
          <p:nvPr>
            <p:ph type="subTitle" idx="1"/>
          </p:nvPr>
        </p:nvSpPr>
        <p:spPr>
          <a:xfrm>
            <a:off x="0" y="5105400"/>
            <a:ext cx="8062912" cy="1752600"/>
          </a:xfrm>
        </p:spPr>
        <p:txBody>
          <a:bodyPr/>
          <a:lstStyle/>
          <a:p>
            <a:pPr algn="l"/>
            <a:r>
              <a:rPr lang="pl-PL" dirty="0" smtClean="0"/>
              <a:t>Autorzy:</a:t>
            </a:r>
            <a:br>
              <a:rPr lang="pl-PL" dirty="0" smtClean="0"/>
            </a:br>
            <a:r>
              <a:rPr lang="pl-PL" dirty="0" smtClean="0"/>
              <a:t>Mateusz Wiktorski, Paweł Wiśniewski, Paweł Szydlak</a:t>
            </a:r>
            <a:endParaRPr lang="pl-P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Energia fal</a:t>
            </a:r>
            <a:endParaRPr lang="pl-PL" dirty="0"/>
          </a:p>
        </p:txBody>
      </p:sp>
      <p:sp>
        <p:nvSpPr>
          <p:cNvPr id="5" name="Symbol zastępczy zawartości 4"/>
          <p:cNvSpPr>
            <a:spLocks noGrp="1"/>
          </p:cNvSpPr>
          <p:nvPr>
            <p:ph idx="1"/>
          </p:nvPr>
        </p:nvSpPr>
        <p:spPr/>
        <p:txBody>
          <a:bodyPr/>
          <a:lstStyle/>
          <a:p>
            <a:pPr>
              <a:buNone/>
            </a:pPr>
            <a:r>
              <a:rPr lang="pl-PL" dirty="0" smtClean="0"/>
              <a:t>	</a:t>
            </a:r>
            <a:r>
              <a:rPr lang="pl-PL" sz="2200" dirty="0" smtClean="0"/>
              <a:t>Elektrownie </a:t>
            </a:r>
            <a:r>
              <a:rPr lang="pl-PL" sz="2200" dirty="0" smtClean="0"/>
              <a:t>wykorzystujące przetworzony ruch fal morskich, ze względu na lokalizację dzieli się na trzy grupy: nadbrzeżne, przybrzeżne - zazwyczaj osadzone na dnie w płytkich wodach (10-20 m głębokości) i morskie (ponad 40 m głębokości). </a:t>
            </a:r>
          </a:p>
          <a:p>
            <a:pPr>
              <a:buNone/>
            </a:pPr>
            <a:endParaRPr lang="pl-PL" dirty="0"/>
          </a:p>
        </p:txBody>
      </p:sp>
      <p:pic>
        <p:nvPicPr>
          <p:cNvPr id="6148" name="Picture 4" descr="C:\Documents and Settings\x\Ustawienia lokalne\Temporary Internet Files\Content.IE5\DAIVDIN8\MPj04230520000[1].jpg"/>
          <p:cNvPicPr>
            <a:picLocks noChangeAspect="1" noChangeArrowheads="1"/>
          </p:cNvPicPr>
          <p:nvPr/>
        </p:nvPicPr>
        <p:blipFill>
          <a:blip r:embed="rId2" cstate="print"/>
          <a:srcRect/>
          <a:stretch>
            <a:fillRect/>
          </a:stretch>
        </p:blipFill>
        <p:spPr bwMode="auto">
          <a:xfrm>
            <a:off x="4929190" y="4071942"/>
            <a:ext cx="3929090" cy="259074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6148"/>
                                        </p:tgtEl>
                                        <p:attrNameLst>
                                          <p:attrName>style.visibility</p:attrName>
                                        </p:attrNameLst>
                                      </p:cBhvr>
                                      <p:to>
                                        <p:strVal val="visible"/>
                                      </p:to>
                                    </p:set>
                                    <p:anim from="(-#ppt_w/2)" to="(#ppt_x)" calcmode="lin" valueType="num">
                                      <p:cBhvr>
                                        <p:cTn id="37" dur="600" fill="hold">
                                          <p:stCondLst>
                                            <p:cond delay="0"/>
                                          </p:stCondLst>
                                        </p:cTn>
                                        <p:tgtEl>
                                          <p:spTgt spid="6148"/>
                                        </p:tgtEl>
                                        <p:attrNameLst>
                                          <p:attrName>ppt_x</p:attrName>
                                        </p:attrNameLst>
                                      </p:cBhvr>
                                    </p:anim>
                                    <p:anim from="0" to="-1.0" calcmode="lin" valueType="num">
                                      <p:cBhvr>
                                        <p:cTn id="38" dur="200" decel="50000" autoRev="1" fill="hold">
                                          <p:stCondLst>
                                            <p:cond delay="600"/>
                                          </p:stCondLst>
                                        </p:cTn>
                                        <p:tgtEl>
                                          <p:spTgt spid="6148"/>
                                        </p:tgtEl>
                                        <p:attrNameLst>
                                          <p:attrName>xshear</p:attrName>
                                        </p:attrNameLst>
                                      </p:cBhvr>
                                    </p:anim>
                                    <p:animScale>
                                      <p:cBhvr>
                                        <p:cTn id="39" dur="200" decel="100000" autoRev="1" fill="hold">
                                          <p:stCondLst>
                                            <p:cond delay="600"/>
                                          </p:stCondLst>
                                        </p:cTn>
                                        <p:tgtEl>
                                          <p:spTgt spid="6148"/>
                                        </p:tgtEl>
                                      </p:cBhvr>
                                      <p:from x="100000" y="100000"/>
                                      <p:to x="80000" y="100000"/>
                                    </p:animScale>
                                    <p:anim by="(#ppt_h/3+#ppt_w*0.1)" calcmode="lin" valueType="num">
                                      <p:cBhvr additive="sum">
                                        <p:cTn id="40" dur="200" decel="100000" autoRev="1" fill="hold">
                                          <p:stCondLst>
                                            <p:cond delay="600"/>
                                          </p:stCondLst>
                                        </p:cTn>
                                        <p:tgtEl>
                                          <p:spTgt spid="614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5400000">
            <a:off x="3571868" y="-1714536"/>
            <a:ext cx="1428760" cy="6715172"/>
          </a:xfrm>
        </p:spPr>
        <p:txBody>
          <a:bodyPr>
            <a:noAutofit/>
          </a:bodyPr>
          <a:lstStyle/>
          <a:p>
            <a:pPr algn="l"/>
            <a:r>
              <a:rPr lang="pl-PL" sz="4200" dirty="0" smtClean="0">
                <a:effectLst>
                  <a:outerShdw blurRad="38100" dist="38100" dir="2700000" algn="tl">
                    <a:srgbClr val="000000">
                      <a:alpha val="43137"/>
                    </a:srgbClr>
                  </a:outerShdw>
                </a:effectLst>
              </a:rPr>
              <a:t>Istnieją dwa rozwiązania  wykorzystania ich…</a:t>
            </a:r>
            <a:endParaRPr lang="pl-PL" sz="4200" dirty="0">
              <a:effectLst>
                <a:outerShdw blurRad="38100" dist="38100" dir="2700000" algn="tl">
                  <a:srgbClr val="000000">
                    <a:alpha val="43137"/>
                  </a:srgbClr>
                </a:outerShdw>
              </a:effectLst>
            </a:endParaRPr>
          </a:p>
        </p:txBody>
      </p:sp>
      <p:sp>
        <p:nvSpPr>
          <p:cNvPr id="3" name="Symbol zastępczy tekstu 2"/>
          <p:cNvSpPr>
            <a:spLocks noGrp="1"/>
          </p:cNvSpPr>
          <p:nvPr>
            <p:ph type="body" idx="2"/>
          </p:nvPr>
        </p:nvSpPr>
        <p:spPr>
          <a:xfrm>
            <a:off x="928662" y="2500306"/>
            <a:ext cx="6786610" cy="1810694"/>
          </a:xfrm>
        </p:spPr>
        <p:txBody>
          <a:bodyPr>
            <a:normAutofit/>
          </a:bodyPr>
          <a:lstStyle/>
          <a:p>
            <a:r>
              <a:rPr lang="pl-PL" sz="2200" dirty="0" smtClean="0"/>
              <a:t>Fale morskie możemy przetwarzać w energie używając:</a:t>
            </a:r>
            <a:endParaRPr lang="pl-PL" sz="2200" dirty="0"/>
          </a:p>
        </p:txBody>
      </p:sp>
      <p:sp>
        <p:nvSpPr>
          <p:cNvPr id="4" name="Symbol zastępczy zawartości 3"/>
          <p:cNvSpPr>
            <a:spLocks noGrp="1"/>
          </p:cNvSpPr>
          <p:nvPr>
            <p:ph sz="half" idx="1"/>
          </p:nvPr>
        </p:nvSpPr>
        <p:spPr>
          <a:xfrm>
            <a:off x="3143240" y="4572008"/>
            <a:ext cx="5276088" cy="2094542"/>
          </a:xfrm>
        </p:spPr>
        <p:txBody>
          <a:bodyPr/>
          <a:lstStyle/>
          <a:p>
            <a:r>
              <a:rPr lang="pl-PL" dirty="0" smtClean="0"/>
              <a:t> turbin wodnych</a:t>
            </a:r>
          </a:p>
          <a:p>
            <a:r>
              <a:rPr lang="pl-PL" dirty="0" smtClean="0"/>
              <a:t> turbin powietrznych</a:t>
            </a:r>
            <a:endParaRPr lang="pl-P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0" nodeType="clickEffect">
                                  <p:stCondLst>
                                    <p:cond delay="0"/>
                                  </p:stCondLst>
                                  <p:childTnLst>
                                    <p:animRot by="21600000">
                                      <p:cBhvr>
                                        <p:cTn id="21" dur="2000" fill="hold"/>
                                        <p:tgtEl>
                                          <p:spTgt spid="4">
                                            <p:txEl>
                                              <p:pRg st="0" end="0"/>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0" nodeType="clickEffect">
                                  <p:stCondLst>
                                    <p:cond delay="0"/>
                                  </p:stCondLst>
                                  <p:childTnLst>
                                    <p:animRot by="21600000">
                                      <p:cBhvr>
                                        <p:cTn id="25" dur="2000" fill="hold"/>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428604"/>
            <a:ext cx="8229600" cy="4572000"/>
          </a:xfrm>
        </p:spPr>
        <p:txBody>
          <a:bodyPr>
            <a:normAutofit/>
          </a:bodyPr>
          <a:lstStyle/>
          <a:p>
            <a:pPr>
              <a:buNone/>
            </a:pPr>
            <a:r>
              <a:rPr lang="pl-PL" sz="2200" dirty="0" smtClean="0"/>
              <a:t>	W </a:t>
            </a:r>
            <a:r>
              <a:rPr lang="pl-PL" sz="2200" dirty="0" smtClean="0"/>
              <a:t>pierwszym rozwiązaniu woda morska pchana kolejnymi falami wpływa zwężającą się sztolnią do położonego na górze zbiornika. Gdy w zbiorniku tym jest wystarczająca ilość wody, wówczas przelewa się ona przez upust i napędza turbinę rurową sprzężoną z generatorem. Po przepłynięciu przez turbinę woda wraca do morza</a:t>
            </a:r>
            <a:r>
              <a:rPr lang="pl-PL" sz="2200" dirty="0" smtClean="0"/>
              <a:t>.</a:t>
            </a:r>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a:p>
        </p:txBody>
      </p:sp>
      <p:pic>
        <p:nvPicPr>
          <p:cNvPr id="5" name="Obraz 4" descr="pionow10.gif"/>
          <p:cNvPicPr>
            <a:picLocks noChangeAspect="1"/>
          </p:cNvPicPr>
          <p:nvPr/>
        </p:nvPicPr>
        <p:blipFill>
          <a:blip r:embed="rId2" cstate="print"/>
          <a:stretch>
            <a:fillRect/>
          </a:stretch>
        </p:blipFill>
        <p:spPr>
          <a:xfrm>
            <a:off x="4857752" y="2786058"/>
            <a:ext cx="3357586" cy="3795532"/>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285728"/>
            <a:ext cx="8229600" cy="4572000"/>
          </a:xfrm>
        </p:spPr>
        <p:txBody>
          <a:bodyPr/>
          <a:lstStyle/>
          <a:p>
            <a:pPr>
              <a:buNone/>
            </a:pPr>
            <a:r>
              <a:rPr lang="pl-PL" dirty="0" smtClean="0"/>
              <a:t>	</a:t>
            </a:r>
            <a:r>
              <a:rPr lang="pl-PL" sz="2200" dirty="0" smtClean="0"/>
              <a:t>W </a:t>
            </a:r>
            <a:r>
              <a:rPr lang="pl-PL" sz="2200" dirty="0" smtClean="0"/>
              <a:t>drugim rozwiązaniu zbiornik jest zbudowany na platformie na brzegu morza. Fale wlewają się na podstawę platformy i wypychają powietrze do górnej części zbiornika. Sprężone przez fale morskie powietrze wprawia w ruch turbinę napędzająca generator</a:t>
            </a:r>
            <a:r>
              <a:rPr lang="pl-PL" sz="2200" dirty="0" smtClean="0"/>
              <a:t>.</a:t>
            </a:r>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a:p>
        </p:txBody>
      </p:sp>
      <p:pic>
        <p:nvPicPr>
          <p:cNvPr id="4" name="Obraz 3" descr="windturbinerender.jpg"/>
          <p:cNvPicPr>
            <a:picLocks noChangeAspect="1"/>
          </p:cNvPicPr>
          <p:nvPr/>
        </p:nvPicPr>
        <p:blipFill>
          <a:blip r:embed="rId2" cstate="print"/>
          <a:stretch>
            <a:fillRect/>
          </a:stretch>
        </p:blipFill>
        <p:spPr>
          <a:xfrm>
            <a:off x="3214678" y="2714620"/>
            <a:ext cx="5143536" cy="359185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o to budowa elektrowni wodnej.</a:t>
            </a:r>
            <a:endParaRPr lang="pl-PL" dirty="0"/>
          </a:p>
        </p:txBody>
      </p:sp>
      <p:pic>
        <p:nvPicPr>
          <p:cNvPr id="4" name="Symbol zastępczy zawartości 3" descr="xqs1g7_elektrownia_wodna.jpg"/>
          <p:cNvPicPr>
            <a:picLocks noGrp="1" noChangeAspect="1"/>
          </p:cNvPicPr>
          <p:nvPr>
            <p:ph idx="1"/>
          </p:nvPr>
        </p:nvPicPr>
        <p:blipFill>
          <a:blip r:embed="rId2" cstate="print"/>
          <a:stretch>
            <a:fillRect/>
          </a:stretch>
        </p:blipFill>
        <p:spPr>
          <a:xfrm>
            <a:off x="1845688" y="1882774"/>
            <a:ext cx="5677949" cy="4760935"/>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fmla="#ppt_w*sin(2.5*pi*$)">
                                          <p:val>
                                            <p:fltVal val="0"/>
                                          </p:val>
                                        </p:tav>
                                        <p:tav tm="100000">
                                          <p:val>
                                            <p:fltVal val="1"/>
                                          </p:val>
                                        </p:tav>
                                      </p:tavLst>
                                    </p:anim>
                                    <p:anim calcmode="lin" valueType="num">
                                      <p:cBhvr>
                                        <p:cTn id="16"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Poszczególne elementy elektrowni</a:t>
            </a:r>
            <a:endParaRPr lang="pl-PL" dirty="0"/>
          </a:p>
        </p:txBody>
      </p:sp>
      <p:sp>
        <p:nvSpPr>
          <p:cNvPr id="3" name="Symbol zastępczy zawartości 2"/>
          <p:cNvSpPr>
            <a:spLocks noGrp="1"/>
          </p:cNvSpPr>
          <p:nvPr>
            <p:ph idx="1"/>
          </p:nvPr>
        </p:nvSpPr>
        <p:spPr/>
        <p:txBody>
          <a:bodyPr>
            <a:normAutofit/>
          </a:bodyPr>
          <a:lstStyle/>
          <a:p>
            <a:r>
              <a:rPr lang="pl-PL" dirty="0" smtClean="0"/>
              <a:t> </a:t>
            </a:r>
            <a:r>
              <a:rPr lang="pl-PL" sz="2400" dirty="0" smtClean="0"/>
              <a:t>Turbina wodna</a:t>
            </a:r>
            <a:r>
              <a:rPr lang="pl-PL" sz="2600" dirty="0" smtClean="0"/>
              <a:t/>
            </a:r>
            <a:br>
              <a:rPr lang="pl-PL" sz="2600" dirty="0" smtClean="0"/>
            </a:br>
            <a:endParaRPr lang="pl-PL" sz="2600" dirty="0" smtClean="0"/>
          </a:p>
          <a:p>
            <a:pPr>
              <a:buNone/>
            </a:pPr>
            <a:r>
              <a:rPr lang="pl-PL" dirty="0" smtClean="0"/>
              <a:t>	</a:t>
            </a:r>
            <a:r>
              <a:rPr lang="pl-PL" sz="2200" dirty="0" smtClean="0"/>
              <a:t>Turbina hydrauliczna to </a:t>
            </a:r>
            <a:r>
              <a:rPr lang="pl-PL" sz="2200" dirty="0" smtClean="0"/>
              <a:t>silnik, przetwarzający mechaniczną energię przepływającej przezeń wody na użyteczną pracę mechaniczną. W zależności od kierunku przepływu wody wyróżnia się turbiny wodne osiowe, diagonalne (skośne), promieniowe i styczne, zaś ze względu na przetwarzanie energii turbiny dzieli się na </a:t>
            </a:r>
            <a:r>
              <a:rPr lang="pl-PL" sz="2200" dirty="0" smtClean="0"/>
              <a:t>akcyjne i reakcyjne. </a:t>
            </a:r>
            <a:r>
              <a:rPr lang="pl-PL" sz="2200" dirty="0" smtClean="0"/>
              <a:t>Wybór odpowiedniej turbiny zależy od wysokości spadu i ilości wody, którą </a:t>
            </a:r>
            <a:r>
              <a:rPr lang="pl-PL" sz="2200" dirty="0" smtClean="0"/>
              <a:t>dysponuje </a:t>
            </a:r>
            <a:r>
              <a:rPr lang="pl-PL" sz="2200" dirty="0" smtClean="0"/>
              <a:t>dana elektrownia.</a:t>
            </a:r>
            <a:endParaRPr lang="pl-PL"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0000" lnSpcReduction="20000"/>
          </a:bodyPr>
          <a:lstStyle/>
          <a:p>
            <a:r>
              <a:rPr lang="pl-PL" sz="3400" dirty="0" smtClean="0"/>
              <a:t>Generator </a:t>
            </a:r>
          </a:p>
          <a:p>
            <a:pPr>
              <a:buNone/>
            </a:pPr>
            <a:r>
              <a:rPr lang="pl-PL" dirty="0" smtClean="0"/>
              <a:t/>
            </a:r>
            <a:br>
              <a:rPr lang="pl-PL" dirty="0" smtClean="0"/>
            </a:br>
            <a:r>
              <a:rPr lang="pl-PL" sz="3100" dirty="0" smtClean="0"/>
              <a:t>Połączony </a:t>
            </a:r>
            <a:r>
              <a:rPr lang="pl-PL" sz="3100" dirty="0" smtClean="0"/>
              <a:t>z turbiną generator z energii mechanicznej wytwarza – czyli generuje - energię elektryczną. Praca generatora, zwanego także prądnicą opiera się na prawie indukcji elektromagnetycznej odkrytym w 1831 roku przez brytyjskiego uczonego Michaela </a:t>
            </a:r>
            <a:r>
              <a:rPr lang="pl-PL" sz="3100" dirty="0" smtClean="0"/>
              <a:t>Faradaya. W  ruchomej części generatora, czyli wirniku, znajdują </a:t>
            </a:r>
            <a:r>
              <a:rPr lang="pl-PL" sz="3100" dirty="0" smtClean="0"/>
              <a:t>się przewody elektryczne, obracające się na wytwarzającej silne pole elektromagnetyczne żelaznej ramie. Wirnik jest wprawiany w ruch przy pomocy turbiny, poruszającej się z kolei dzięki energii kinetycznej spadającej wody.</a:t>
            </a:r>
            <a:br>
              <a:rPr lang="pl-PL" sz="3100" dirty="0" smtClean="0"/>
            </a:br>
            <a:r>
              <a:rPr lang="pl-PL" sz="3100" dirty="0" smtClean="0"/>
              <a:t> </a:t>
            </a:r>
            <a:r>
              <a:rPr lang="pl-PL" dirty="0" smtClean="0"/>
              <a:t/>
            </a:r>
            <a:br>
              <a:rPr lang="pl-PL" dirty="0" smtClean="0"/>
            </a:br>
            <a:endParaRPr lang="pl-PL"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r>
              <a:rPr lang="pl-PL" dirty="0" smtClean="0"/>
              <a:t> </a:t>
            </a:r>
            <a:r>
              <a:rPr lang="pl-PL" sz="2600" dirty="0" smtClean="0"/>
              <a:t>Linie przesyłowe</a:t>
            </a:r>
          </a:p>
          <a:p>
            <a:pPr>
              <a:buNone/>
            </a:pPr>
            <a:endParaRPr lang="pl-PL" sz="2400" dirty="0" smtClean="0"/>
          </a:p>
          <a:p>
            <a:pPr>
              <a:buNone/>
            </a:pPr>
            <a:r>
              <a:rPr lang="pl-PL" sz="2400" dirty="0" smtClean="0"/>
              <a:t>	Wyprodukowaną </a:t>
            </a:r>
            <a:r>
              <a:rPr lang="pl-PL" sz="2400" dirty="0" smtClean="0"/>
              <a:t>w elektrowni energię elektryczną transmitują na miejsce odbioru linie przesyłowe</a:t>
            </a:r>
            <a:r>
              <a:rPr lang="pl-PL" sz="2400" dirty="0" smtClean="0"/>
              <a:t>. Podczas </a:t>
            </a:r>
            <a:r>
              <a:rPr lang="pl-PL" sz="2400" dirty="0" smtClean="0"/>
              <a:t>transmisji część energii elektrycznej przekształca się w ciepło i jest tym samym tracona, straty są zaś tym większe, im większy jest ładunek elektryczny prądu. By zminimalizować straty energii, elektryczność kieruje się najpierw do stacji transformatorów, które odpowiednio zwiększają jej napięcie. </a:t>
            </a:r>
            <a:r>
              <a:rPr lang="pl-PL" sz="2400" dirty="0" smtClean="0"/>
              <a:t>Opłaca się </a:t>
            </a:r>
            <a:r>
              <a:rPr lang="pl-PL" sz="2400" dirty="0" smtClean="0"/>
              <a:t>transmitować prąd o niższym ładunku i o wyższym napięciu. Taki prąd nie nadaje się jednak do użytku i dlatego nim zostanie rozdystrybuowany, jego napięcie musi zostać odpowiednio obniżone w stacjach przekaźnikowych.</a:t>
            </a:r>
          </a:p>
          <a:p>
            <a:pPr>
              <a:buNone/>
            </a:pPr>
            <a:endParaRPr lang="pl-PL" sz="2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901146" cy="1399032"/>
          </a:xfrm>
        </p:spPr>
        <p:txBody>
          <a:bodyPr>
            <a:noAutofit/>
          </a:bodyPr>
          <a:lstStyle/>
          <a:p>
            <a:r>
              <a:rPr lang="pl-PL" dirty="0" smtClean="0"/>
              <a:t>Podwodne boje energetyczne</a:t>
            </a:r>
            <a:r>
              <a:rPr lang="pl-PL" b="1" dirty="0" smtClean="0"/>
              <a:t/>
            </a:r>
            <a:br>
              <a:rPr lang="pl-PL" b="1" dirty="0" smtClean="0"/>
            </a:br>
            <a:endParaRPr lang="pl-PL" dirty="0"/>
          </a:p>
        </p:txBody>
      </p:sp>
      <p:sp>
        <p:nvSpPr>
          <p:cNvPr id="3" name="Symbol zastępczy zawartości 2"/>
          <p:cNvSpPr>
            <a:spLocks noGrp="1"/>
          </p:cNvSpPr>
          <p:nvPr>
            <p:ph idx="1"/>
          </p:nvPr>
        </p:nvSpPr>
        <p:spPr>
          <a:xfrm>
            <a:off x="357158" y="1357298"/>
            <a:ext cx="8229600" cy="4572000"/>
          </a:xfrm>
        </p:spPr>
        <p:txBody>
          <a:bodyPr>
            <a:normAutofit/>
          </a:bodyPr>
          <a:lstStyle/>
          <a:p>
            <a:pPr>
              <a:buNone/>
            </a:pPr>
            <a:r>
              <a:rPr lang="pl-PL" sz="2200" dirty="0" smtClean="0"/>
              <a:t>	AWS </a:t>
            </a:r>
            <a:r>
              <a:rPr lang="pl-PL" sz="2200" dirty="0" smtClean="0"/>
              <a:t>Ocean Energy opracowała podwodną boję, która wykorzystuje energię fal na głębokości 50 metrów. </a:t>
            </a:r>
            <a:r>
              <a:rPr lang="pl-PL" sz="2200" dirty="0" smtClean="0"/>
              <a:t>W </a:t>
            </a:r>
            <a:r>
              <a:rPr lang="pl-PL" sz="2200" dirty="0" smtClean="0"/>
              <a:t>przeciwieństwie do innych tego rodzaju urządzeń, boja, dzięki umieszczeniu w całości w wodzie, nie będzie uszkadzana przez sztormy ani nie będzie przeszkadzać statkom w żegludze. Urządzenie firmy </a:t>
            </a:r>
            <a:r>
              <a:rPr lang="pl-PL" sz="2200" dirty="0" smtClean="0"/>
              <a:t>AWS wytwarza energię wskutek </a:t>
            </a:r>
            <a:r>
              <a:rPr lang="pl-PL" sz="2200" dirty="0" smtClean="0"/>
              <a:t>zmian ciśnienia, jakie są wywoływane poprzez zwiększanie i zmniejszanie kolumny wody nad boją, gdy przechodzą fale</a:t>
            </a:r>
            <a:r>
              <a:rPr lang="pl-PL" sz="2200" dirty="0" smtClean="0"/>
              <a:t>.</a:t>
            </a:r>
          </a:p>
          <a:p>
            <a:pPr>
              <a:buNone/>
            </a:pPr>
            <a:endParaRPr lang="pl-PL" sz="2200" dirty="0" smtClean="0"/>
          </a:p>
          <a:p>
            <a:pPr>
              <a:buNone/>
            </a:pPr>
            <a:endParaRPr lang="pl-PL" sz="2200" dirty="0" smtClean="0"/>
          </a:p>
          <a:p>
            <a:pPr>
              <a:buNone/>
            </a:pPr>
            <a:endParaRPr lang="pl-PL" sz="2200" dirty="0" smtClean="0"/>
          </a:p>
          <a:p>
            <a:pPr>
              <a:buNone/>
            </a:pPr>
            <a:endParaRPr lang="pl-PL" sz="2200" dirty="0"/>
          </a:p>
        </p:txBody>
      </p:sp>
      <p:pic>
        <p:nvPicPr>
          <p:cNvPr id="7173" name="Picture 5"/>
          <p:cNvPicPr>
            <a:picLocks noChangeAspect="1" noChangeArrowheads="1"/>
          </p:cNvPicPr>
          <p:nvPr/>
        </p:nvPicPr>
        <p:blipFill>
          <a:blip r:embed="rId2" cstate="print"/>
          <a:srcRect/>
          <a:stretch>
            <a:fillRect/>
          </a:stretch>
        </p:blipFill>
        <p:spPr bwMode="auto">
          <a:xfrm>
            <a:off x="5572132" y="4143380"/>
            <a:ext cx="2786082" cy="2484257"/>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173"/>
                                        </p:tgtEl>
                                        <p:attrNameLst>
                                          <p:attrName>style.visibility</p:attrName>
                                        </p:attrNameLst>
                                      </p:cBhvr>
                                      <p:to>
                                        <p:strVal val="visible"/>
                                      </p:to>
                                    </p:set>
                                    <p:animEffect transition="in" filter="fade">
                                      <p:cBhvr>
                                        <p:cTn id="33" dur="1000"/>
                                        <p:tgtEl>
                                          <p:spTgt spid="7173"/>
                                        </p:tgtEl>
                                      </p:cBhvr>
                                    </p:animEffect>
                                    <p:anim calcmode="lin" valueType="num">
                                      <p:cBhvr>
                                        <p:cTn id="34" dur="1000" fill="hold"/>
                                        <p:tgtEl>
                                          <p:spTgt spid="7173"/>
                                        </p:tgtEl>
                                        <p:attrNameLst>
                                          <p:attrName>ppt_x</p:attrName>
                                        </p:attrNameLst>
                                      </p:cBhvr>
                                      <p:tavLst>
                                        <p:tav tm="0">
                                          <p:val>
                                            <p:strVal val="#ppt_x"/>
                                          </p:val>
                                        </p:tav>
                                        <p:tav tm="100000">
                                          <p:val>
                                            <p:strVal val="#ppt_x"/>
                                          </p:val>
                                        </p:tav>
                                      </p:tavLst>
                                    </p:anim>
                                    <p:anim calcmode="lin" valueType="num">
                                      <p:cBhvr>
                                        <p:cTn id="35"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b="0" dirty="0" smtClean="0"/>
              <a:t>Energia słoneczna</a:t>
            </a:r>
            <a:endParaRPr lang="pl-PL" sz="4200" b="0" dirty="0"/>
          </a:p>
        </p:txBody>
      </p:sp>
      <p:sp>
        <p:nvSpPr>
          <p:cNvPr id="3" name="Symbol zastępczy tekstu 2"/>
          <p:cNvSpPr>
            <a:spLocks noGrp="1"/>
          </p:cNvSpPr>
          <p:nvPr>
            <p:ph type="body" idx="1"/>
          </p:nvPr>
        </p:nvSpPr>
        <p:spPr>
          <a:xfrm>
            <a:off x="357158" y="3571876"/>
            <a:ext cx="6858048" cy="3714776"/>
          </a:xfrm>
        </p:spPr>
        <p:txBody>
          <a:bodyPr>
            <a:normAutofit/>
          </a:bodyPr>
          <a:lstStyle/>
          <a:p>
            <a:r>
              <a:rPr lang="pl-PL" sz="2200" dirty="0" smtClean="0"/>
              <a:t>Słońce jest </a:t>
            </a:r>
            <a:r>
              <a:rPr lang="pl-PL" sz="2200" dirty="0" smtClean="0"/>
              <a:t>największym</a:t>
            </a:r>
            <a:r>
              <a:rPr lang="pl-PL" sz="2200" dirty="0" smtClean="0"/>
              <a:t>, a także najbardziej wydajnym, dostępnym dla ludzkości źródłem energii. Z ogromnej odległości wynoszącej 150 milinów kilometrów dostarcza nam niezliczone i niekończące się ilości energii. Rozwój technologii spowodował, że dziś potrafimy je wykorzystać do produkcji energii elektrycznej. </a:t>
            </a:r>
          </a:p>
          <a:p>
            <a:endParaRPr lang="pl-PL" dirty="0"/>
          </a:p>
        </p:txBody>
      </p:sp>
      <p:pic>
        <p:nvPicPr>
          <p:cNvPr id="8195" name="Picture 3" descr="solar_nasa"/>
          <p:cNvPicPr>
            <a:picLocks noChangeAspect="1" noChangeArrowheads="1"/>
          </p:cNvPicPr>
          <p:nvPr/>
        </p:nvPicPr>
        <p:blipFill>
          <a:blip r:embed="rId2" cstate="print"/>
          <a:srcRect/>
          <a:stretch>
            <a:fillRect/>
          </a:stretch>
        </p:blipFill>
        <p:spPr bwMode="auto">
          <a:xfrm>
            <a:off x="5286380" y="1285860"/>
            <a:ext cx="2857520" cy="2210828"/>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81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0" dirty="0" smtClean="0"/>
              <a:t>A co to właściwie jest energia?</a:t>
            </a:r>
            <a:endParaRPr lang="pl-PL" b="0" dirty="0"/>
          </a:p>
        </p:txBody>
      </p:sp>
      <p:sp>
        <p:nvSpPr>
          <p:cNvPr id="3" name="Symbol zastępczy tekstu 2"/>
          <p:cNvSpPr>
            <a:spLocks noGrp="1"/>
          </p:cNvSpPr>
          <p:nvPr>
            <p:ph type="body" idx="1"/>
          </p:nvPr>
        </p:nvSpPr>
        <p:spPr>
          <a:xfrm>
            <a:off x="428596" y="1643050"/>
            <a:ext cx="4119562" cy="2795596"/>
          </a:xfrm>
        </p:spPr>
        <p:txBody>
          <a:bodyPr>
            <a:noAutofit/>
          </a:bodyPr>
          <a:lstStyle/>
          <a:p>
            <a:r>
              <a:rPr lang="pl-PL" sz="2200" dirty="0" smtClean="0"/>
              <a:t>Energia otacza nas dosłownie wszędzie, począwszy od chwili gdy bierzemy prysznic, a kończąc na ogrzewaniu domu. Energia przejawia się także pod różnymi postaciami, </a:t>
            </a:r>
            <a:r>
              <a:rPr lang="pl-PL" sz="2200" dirty="0" err="1" smtClean="0"/>
              <a:t>np</a:t>
            </a:r>
            <a:r>
              <a:rPr lang="pl-PL" sz="2200" dirty="0" smtClean="0"/>
              <a:t>: jako ruch, ciepło, światło, czy elektryczność.</a:t>
            </a:r>
            <a:endParaRPr lang="pl-PL" sz="2200" dirty="0"/>
          </a:p>
        </p:txBody>
      </p:sp>
      <p:pic>
        <p:nvPicPr>
          <p:cNvPr id="1026" name="Picture 2" descr="C:\Documents and Settings\x\Pulpit\MATERIAŁY DO PROJEKTU\energia_w_dloniach-9-33e59b0518e3fe84866795f21ad610dc.jpeg"/>
          <p:cNvPicPr>
            <a:picLocks noChangeAspect="1" noChangeArrowheads="1"/>
          </p:cNvPicPr>
          <p:nvPr/>
        </p:nvPicPr>
        <p:blipFill>
          <a:blip r:embed="rId2" cstate="print"/>
          <a:srcRect/>
          <a:stretch>
            <a:fillRect/>
          </a:stretch>
        </p:blipFill>
        <p:spPr bwMode="auto">
          <a:xfrm>
            <a:off x="5500694" y="3714752"/>
            <a:ext cx="3058326" cy="2760649"/>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Budowa baterii słonecznych</a:t>
            </a:r>
            <a:endParaRPr lang="pl-PL" dirty="0"/>
          </a:p>
        </p:txBody>
      </p:sp>
      <p:pic>
        <p:nvPicPr>
          <p:cNvPr id="4" name="Symbol zastępczy zawartości 3" descr="bateria.JPG"/>
          <p:cNvPicPr>
            <a:picLocks noGrp="1" noChangeAspect="1"/>
          </p:cNvPicPr>
          <p:nvPr>
            <p:ph idx="1"/>
          </p:nvPr>
        </p:nvPicPr>
        <p:blipFill>
          <a:blip r:embed="rId2" cstate="print"/>
          <a:stretch>
            <a:fillRect/>
          </a:stretch>
        </p:blipFill>
        <p:spPr>
          <a:xfrm>
            <a:off x="2500298" y="1428736"/>
            <a:ext cx="4714908" cy="4920429"/>
          </a:xfr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Słoneczny potentat</a:t>
            </a:r>
            <a:endParaRPr lang="pl-PL" dirty="0"/>
          </a:p>
        </p:txBody>
      </p:sp>
      <p:sp>
        <p:nvSpPr>
          <p:cNvPr id="3" name="Symbol zastępczy zawartości 2"/>
          <p:cNvSpPr>
            <a:spLocks noGrp="1"/>
          </p:cNvSpPr>
          <p:nvPr>
            <p:ph idx="1"/>
          </p:nvPr>
        </p:nvSpPr>
        <p:spPr>
          <a:xfrm>
            <a:off x="214282" y="1500174"/>
            <a:ext cx="8229600" cy="4572000"/>
          </a:xfrm>
        </p:spPr>
        <p:txBody>
          <a:bodyPr>
            <a:normAutofit/>
          </a:bodyPr>
          <a:lstStyle/>
          <a:p>
            <a:pPr>
              <a:buNone/>
            </a:pPr>
            <a:r>
              <a:rPr lang="pl-PL" sz="2200" dirty="0" smtClean="0"/>
              <a:t>	Tym </a:t>
            </a:r>
            <a:r>
              <a:rPr lang="pl-PL" sz="2200" dirty="0" smtClean="0"/>
              <a:t>mianem możemy śmiało określić elektrownie znajdującą się na pustyni Mojave w południowej Kalifornii. Rozpościera się ona na powierzchni 4500 akrów. Wytwarza ona więcej prądu niż wszystkie dotychczasowe elektrownie słoneczne w Stanach Zjednoczonych. Nowoczesna elektrownia wytwarza 860MW mocy. Dzieje się tak dzięki najnowszej technologii </a:t>
            </a:r>
            <a:r>
              <a:rPr lang="pl-PL" sz="2200" dirty="0" smtClean="0"/>
              <a:t>talerzowej.</a:t>
            </a:r>
            <a:endParaRPr lang="pl-PL" sz="2200" dirty="0"/>
          </a:p>
        </p:txBody>
      </p:sp>
      <p:pic>
        <p:nvPicPr>
          <p:cNvPr id="4" name="Obraz 3" descr="elektrownia_sloneczna.JPG"/>
          <p:cNvPicPr>
            <a:picLocks noChangeAspect="1"/>
          </p:cNvPicPr>
          <p:nvPr/>
        </p:nvPicPr>
        <p:blipFill>
          <a:blip r:embed="rId2" cstate="print"/>
          <a:stretch>
            <a:fillRect/>
          </a:stretch>
        </p:blipFill>
        <p:spPr>
          <a:xfrm>
            <a:off x="4643438" y="3929066"/>
            <a:ext cx="3857652" cy="284180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3">
                                            <p:txEl>
                                              <p:pRg st="0" end="0"/>
                                            </p:txEl>
                                          </p:spTgt>
                                        </p:tgtEl>
                                        <p:attrNameLst>
                                          <p:attrName>ppt_x</p:attrName>
                                        </p:attrNameLst>
                                      </p:cBhvr>
                                    </p:anim>
                                    <p:anim from="0" to="-1.0" calcmode="lin" valueType="num">
                                      <p:cBhvr>
                                        <p:cTn id="17" dur="200" decel="50000" autoRev="1" fill="hold">
                                          <p:stCondLst>
                                            <p:cond delay="600"/>
                                          </p:stCondLst>
                                        </p:cTn>
                                        <p:tgtEl>
                                          <p:spTgt spid="3">
                                            <p:txEl>
                                              <p:pRg st="0" end="0"/>
                                            </p:txEl>
                                          </p:spTgt>
                                        </p:tgtEl>
                                        <p:attrNameLst>
                                          <p:attrName>xshear</p:attrName>
                                        </p:attrNameLst>
                                      </p:cBhvr>
                                    </p:anim>
                                    <p:animScale>
                                      <p:cBhvr>
                                        <p:cTn id="18" dur="200" decel="100000" autoRev="1" fill="hold">
                                          <p:stCondLst>
                                            <p:cond delay="600"/>
                                          </p:stCondLst>
                                        </p:cTn>
                                        <p:tgtEl>
                                          <p:spTgt spid="3">
                                            <p:txEl>
                                              <p:pRg st="0" end="0"/>
                                            </p:txEl>
                                          </p:spTgt>
                                        </p:tgtEl>
                                      </p:cBhvr>
                                      <p:from x="100000" y="100000"/>
                                      <p:to x="80000" y="100000"/>
                                    </p:animScale>
                                    <p:anim by="(#ppt_h/3+#ppt_w*0.1)" calcmode="lin" valueType="num">
                                      <p:cBhvr additive="sum">
                                        <p:cTn id="19"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strVal val="#ppt_w*2.5"/>
                                          </p:val>
                                        </p:tav>
                                        <p:tav tm="100000">
                                          <p:val>
                                            <p:strVal val="#ppt_w"/>
                                          </p:val>
                                        </p:tav>
                                      </p:tavLst>
                                    </p:anim>
                                    <p:anim calcmode="lin" valueType="num">
                                      <p:cBhvr>
                                        <p:cTn id="25" dur="500" fill="hold"/>
                                        <p:tgtEl>
                                          <p:spTgt spid="4"/>
                                        </p:tgtEl>
                                        <p:attrNameLst>
                                          <p:attrName>ppt_h</p:attrName>
                                        </p:attrNameLst>
                                      </p:cBhvr>
                                      <p:tavLst>
                                        <p:tav tm="0">
                                          <p:val>
                                            <p:strVal val="#ppt_h*0.01"/>
                                          </p:val>
                                        </p:tav>
                                        <p:tav tm="100000">
                                          <p:val>
                                            <p:strVal val="#ppt_h"/>
                                          </p:val>
                                        </p:tav>
                                      </p:tavLst>
                                    </p:anim>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h+1"/>
                                          </p:val>
                                        </p:tav>
                                        <p:tav tm="100000">
                                          <p:val>
                                            <p:strVal val="#ppt_y"/>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co w planach?</a:t>
            </a:r>
            <a:endParaRPr lang="pl-PL" dirty="0"/>
          </a:p>
        </p:txBody>
      </p:sp>
      <p:sp>
        <p:nvSpPr>
          <p:cNvPr id="3" name="Symbol zastępczy zawartości 2"/>
          <p:cNvSpPr>
            <a:spLocks noGrp="1"/>
          </p:cNvSpPr>
          <p:nvPr>
            <p:ph idx="1"/>
          </p:nvPr>
        </p:nvSpPr>
        <p:spPr/>
        <p:txBody>
          <a:bodyPr>
            <a:normAutofit/>
          </a:bodyPr>
          <a:lstStyle/>
          <a:p>
            <a:pPr>
              <a:buNone/>
            </a:pPr>
            <a:r>
              <a:rPr lang="pl-PL" sz="2200" dirty="0" smtClean="0"/>
              <a:t>	Klub Rzymski planuje wybudowanie </a:t>
            </a:r>
            <a:r>
              <a:rPr lang="pl-PL" sz="2200" dirty="0" smtClean="0"/>
              <a:t>największej elektrowni słonecznej na świecie składającej się z tysięcy mniejszych elektrowni o łącznej mocy 100GW. Wyliczono, że pokrycie kolektorami słonecznymi zaledwie 0,3 % powierzchni tej pustyni byłoby wystarczające do zasilenia całej Europy otrzymana energia</a:t>
            </a:r>
            <a:r>
              <a:rPr lang="pl-PL" sz="2200" dirty="0" smtClean="0"/>
              <a:t>.</a:t>
            </a:r>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a:p>
        </p:txBody>
      </p:sp>
      <p:pic>
        <p:nvPicPr>
          <p:cNvPr id="4" name="Obraz 3" descr="sahara.JPG"/>
          <p:cNvPicPr>
            <a:picLocks noChangeAspect="1"/>
          </p:cNvPicPr>
          <p:nvPr/>
        </p:nvPicPr>
        <p:blipFill>
          <a:blip r:embed="rId2" cstate="print"/>
          <a:stretch>
            <a:fillRect/>
          </a:stretch>
        </p:blipFill>
        <p:spPr>
          <a:xfrm>
            <a:off x="3000364" y="3929066"/>
            <a:ext cx="5640346" cy="278605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
                                        <p:tgtEl>
                                          <p:spTgt spid="3">
                                            <p:txEl>
                                              <p:pRg st="0" end="0"/>
                                            </p:txEl>
                                          </p:spTgt>
                                        </p:tgtEl>
                                      </p:cBhvr>
                                    </p:animEffect>
                                    <p:anim calcmode="lin" valueType="num">
                                      <p:cBhvr>
                                        <p:cTn id="16"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ENERGIA SŁONECZNA</a:t>
            </a:r>
            <a:endParaRPr lang="pl-PL" dirty="0"/>
          </a:p>
        </p:txBody>
      </p:sp>
      <p:sp>
        <p:nvSpPr>
          <p:cNvPr id="3" name="Symbol zastępczy tekstu 2"/>
          <p:cNvSpPr>
            <a:spLocks noGrp="1"/>
          </p:cNvSpPr>
          <p:nvPr>
            <p:ph type="body" idx="1"/>
          </p:nvPr>
        </p:nvSpPr>
        <p:spPr/>
        <p:txBody>
          <a:bodyPr/>
          <a:lstStyle/>
          <a:p>
            <a:r>
              <a:rPr lang="pl-PL" dirty="0" smtClean="0"/>
              <a:t>ZALETY</a:t>
            </a:r>
            <a:endParaRPr lang="pl-PL" dirty="0"/>
          </a:p>
        </p:txBody>
      </p:sp>
      <p:sp>
        <p:nvSpPr>
          <p:cNvPr id="4" name="Symbol zastępczy tekstu 3"/>
          <p:cNvSpPr>
            <a:spLocks noGrp="1"/>
          </p:cNvSpPr>
          <p:nvPr>
            <p:ph type="body" sz="half" idx="3"/>
          </p:nvPr>
        </p:nvSpPr>
        <p:spPr/>
        <p:txBody>
          <a:bodyPr/>
          <a:lstStyle/>
          <a:p>
            <a:r>
              <a:rPr lang="pl-PL" dirty="0" smtClean="0"/>
              <a:t>WADY</a:t>
            </a:r>
            <a:endParaRPr lang="pl-PL" dirty="0"/>
          </a:p>
        </p:txBody>
      </p:sp>
      <p:sp>
        <p:nvSpPr>
          <p:cNvPr id="5" name="Symbol zastępczy zawartości 4"/>
          <p:cNvSpPr>
            <a:spLocks noGrp="1"/>
          </p:cNvSpPr>
          <p:nvPr>
            <p:ph sz="quarter" idx="2"/>
          </p:nvPr>
        </p:nvSpPr>
        <p:spPr>
          <a:xfrm>
            <a:off x="2022230" y="290732"/>
            <a:ext cx="6858000" cy="3352582"/>
          </a:xfrm>
        </p:spPr>
        <p:txBody>
          <a:bodyPr>
            <a:normAutofit fontScale="70000" lnSpcReduction="20000"/>
          </a:bodyPr>
          <a:lstStyle/>
          <a:p>
            <a:pPr lvl="0"/>
            <a:r>
              <a:rPr lang="pl-PL" sz="2800" dirty="0" smtClean="0"/>
              <a:t>Jest powszechnie dostępna.</a:t>
            </a:r>
          </a:p>
          <a:p>
            <a:pPr lvl="0"/>
            <a:r>
              <a:rPr lang="pl-PL" sz="2800" dirty="0" smtClean="0"/>
              <a:t>Minimalny koszt eksploatacji.</a:t>
            </a:r>
          </a:p>
          <a:p>
            <a:pPr lvl="0"/>
            <a:r>
              <a:rPr lang="pl-PL" sz="2800" dirty="0" smtClean="0"/>
              <a:t>Jej wykorzystanie:</a:t>
            </a:r>
          </a:p>
          <a:p>
            <a:pPr lvl="0"/>
            <a:r>
              <a:rPr lang="pl-PL" sz="2800" dirty="0" smtClean="0"/>
              <a:t>nie przyczynia się do emisji gazów cieplarnianych;</a:t>
            </a:r>
          </a:p>
          <a:p>
            <a:pPr lvl="0"/>
            <a:r>
              <a:rPr lang="pl-PL" sz="2800" dirty="0" smtClean="0"/>
              <a:t>nie pociąga za sobą produkcji odpadów;</a:t>
            </a:r>
          </a:p>
          <a:p>
            <a:pPr lvl="0"/>
            <a:r>
              <a:rPr lang="pl-PL" sz="2800" dirty="0" smtClean="0"/>
              <a:t>nie powoduje żadnych zanieczyszczeń.</a:t>
            </a:r>
          </a:p>
          <a:p>
            <a:pPr lvl="0"/>
            <a:r>
              <a:rPr lang="pl-PL" sz="2800" dirty="0" smtClean="0"/>
              <a:t>Instalacje PV z biegiem lat nie tracą swojej skuteczności.</a:t>
            </a:r>
          </a:p>
          <a:p>
            <a:pPr lvl="0"/>
            <a:r>
              <a:rPr lang="pl-PL" sz="2800" dirty="0" smtClean="0"/>
              <a:t>Zmniejsza uzależnienie od dostawców energii w przydomowych instalacjach.</a:t>
            </a:r>
          </a:p>
          <a:p>
            <a:pPr>
              <a:buNone/>
            </a:pPr>
            <a:endParaRPr lang="pl-PL" dirty="0"/>
          </a:p>
        </p:txBody>
      </p:sp>
      <p:sp>
        <p:nvSpPr>
          <p:cNvPr id="6" name="Symbol zastępczy zawartości 5"/>
          <p:cNvSpPr>
            <a:spLocks noGrp="1"/>
          </p:cNvSpPr>
          <p:nvPr>
            <p:ph sz="quarter" idx="4"/>
          </p:nvPr>
        </p:nvSpPr>
        <p:spPr/>
        <p:txBody>
          <a:bodyPr>
            <a:normAutofit fontScale="92500" lnSpcReduction="10000"/>
          </a:bodyPr>
          <a:lstStyle/>
          <a:p>
            <a:pPr lvl="0"/>
            <a:r>
              <a:rPr lang="pl-PL" dirty="0" smtClean="0"/>
              <a:t>Do budowy ogniw fotowoltaicznych używa się toksycznych pierwiastków (kadm, arsen, selen, tellur).</a:t>
            </a:r>
          </a:p>
          <a:p>
            <a:pPr lvl="0"/>
            <a:r>
              <a:rPr lang="pl-PL" dirty="0" smtClean="0"/>
              <a:t>Instalacja ogniw zajmuje rozległe obszary. </a:t>
            </a:r>
          </a:p>
          <a:p>
            <a:pPr lvl="0"/>
            <a:r>
              <a:rPr lang="pl-PL" dirty="0" smtClean="0"/>
              <a:t>Trudności z korzystania z energii powiązane ze zmiennością dobowego i sezonowego nasłonecznienia obszarów.</a:t>
            </a:r>
          </a:p>
          <a:p>
            <a:pPr lvl="0"/>
            <a:r>
              <a:rPr lang="pl-PL" dirty="0" smtClean="0"/>
              <a:t>Bardzo wysokie koszty instalacji paneli słonecznych.</a:t>
            </a:r>
          </a:p>
          <a:p>
            <a:endParaRPr lang="pl-P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checkerboard(across)">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checkerboard(across)">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checkerboard(across)">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checkerboard(across)">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checkerboard(across)">
                                      <p:cBhvr>
                                        <p:cTn id="48" dur="5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checkerboard(across)">
                                      <p:cBhvr>
                                        <p:cTn id="53" dur="5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Effect transition="in" filter="checkerboard(across)">
                                      <p:cBhvr>
                                        <p:cTn id="58" dur="500"/>
                                        <p:tgtEl>
                                          <p:spTgt spid="5">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checkerboard(across)">
                                      <p:cBhvr>
                                        <p:cTn id="63" dur="500"/>
                                        <p:tgtEl>
                                          <p:spTgt spid="5">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4">
                                            <p:bg/>
                                          </p:spTgt>
                                        </p:tgtEl>
                                        <p:attrNameLst>
                                          <p:attrName>style.visibility</p:attrName>
                                        </p:attrNameLst>
                                      </p:cBhvr>
                                      <p:to>
                                        <p:strVal val="visible"/>
                                      </p:to>
                                    </p:set>
                                    <p:animEffect transition="in" filter="fade">
                                      <p:cBhvr>
                                        <p:cTn id="68" dur="1000"/>
                                        <p:tgtEl>
                                          <p:spTgt spid="4">
                                            <p:bg/>
                                          </p:spTgt>
                                        </p:tgtEl>
                                      </p:cBhvr>
                                    </p:animEffect>
                                    <p:anim calcmode="lin" valueType="num">
                                      <p:cBhvr>
                                        <p:cTn id="69" dur="1000" fill="hold"/>
                                        <p:tgtEl>
                                          <p:spTgt spid="4">
                                            <p:bg/>
                                          </p:spTgt>
                                        </p:tgtEl>
                                        <p:attrNameLst>
                                          <p:attrName>ppt_x</p:attrName>
                                        </p:attrNameLst>
                                      </p:cBhvr>
                                      <p:tavLst>
                                        <p:tav tm="0">
                                          <p:val>
                                            <p:strVal val="#ppt_x"/>
                                          </p:val>
                                        </p:tav>
                                        <p:tav tm="100000">
                                          <p:val>
                                            <p:strVal val="#ppt_x"/>
                                          </p:val>
                                        </p:tav>
                                      </p:tavLst>
                                    </p:anim>
                                    <p:anim calcmode="lin" valueType="num">
                                      <p:cBhvr>
                                        <p:cTn id="70" dur="900" decel="100000" fill="hold"/>
                                        <p:tgtEl>
                                          <p:spTgt spid="4">
                                            <p:bg/>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4">
                                            <p:bg/>
                                          </p:spTgt>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4">
                                            <p:txEl>
                                              <p:pRg st="0" end="0"/>
                                            </p:txEl>
                                          </p:spTgt>
                                        </p:tgtEl>
                                        <p:attrNameLst>
                                          <p:attrName>style.visibility</p:attrName>
                                        </p:attrNameLst>
                                      </p:cBhvr>
                                      <p:to>
                                        <p:strVal val="visible"/>
                                      </p:to>
                                    </p:set>
                                    <p:animEffect transition="in" filter="fade">
                                      <p:cBhvr>
                                        <p:cTn id="76" dur="1000"/>
                                        <p:tgtEl>
                                          <p:spTgt spid="4">
                                            <p:txEl>
                                              <p:pRg st="0" end="0"/>
                                            </p:txEl>
                                          </p:spTgt>
                                        </p:tgtEl>
                                      </p:cBhvr>
                                    </p:animEffect>
                                    <p:anim calcmode="lin" valueType="num">
                                      <p:cBhvr>
                                        <p:cTn id="7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6">
                                            <p:txEl>
                                              <p:pRg st="0" end="0"/>
                                            </p:txEl>
                                          </p:spTgt>
                                        </p:tgtEl>
                                        <p:attrNameLst>
                                          <p:attrName>style.visibility</p:attrName>
                                        </p:attrNameLst>
                                      </p:cBhvr>
                                      <p:to>
                                        <p:strVal val="visible"/>
                                      </p:to>
                                    </p:set>
                                    <p:animEffect transition="in" filter="checkerboard(across)">
                                      <p:cBhvr>
                                        <p:cTn id="84" dur="500"/>
                                        <p:tgtEl>
                                          <p:spTgt spid="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6">
                                            <p:txEl>
                                              <p:pRg st="1" end="1"/>
                                            </p:txEl>
                                          </p:spTgt>
                                        </p:tgtEl>
                                        <p:attrNameLst>
                                          <p:attrName>style.visibility</p:attrName>
                                        </p:attrNameLst>
                                      </p:cBhvr>
                                      <p:to>
                                        <p:strVal val="visible"/>
                                      </p:to>
                                    </p:set>
                                    <p:animEffect transition="in" filter="checkerboard(across)">
                                      <p:cBhvr>
                                        <p:cTn id="89" dur="500"/>
                                        <p:tgtEl>
                                          <p:spTgt spid="6">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6">
                                            <p:txEl>
                                              <p:pRg st="2" end="2"/>
                                            </p:txEl>
                                          </p:spTgt>
                                        </p:tgtEl>
                                        <p:attrNameLst>
                                          <p:attrName>style.visibility</p:attrName>
                                        </p:attrNameLst>
                                      </p:cBhvr>
                                      <p:to>
                                        <p:strVal val="visible"/>
                                      </p:to>
                                    </p:set>
                                    <p:animEffect transition="in" filter="checkerboard(across)">
                                      <p:cBhvr>
                                        <p:cTn id="94" dur="500"/>
                                        <p:tgtEl>
                                          <p:spTgt spid="6">
                                            <p:txEl>
                                              <p:pRg st="2" end="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6">
                                            <p:txEl>
                                              <p:pRg st="3" end="3"/>
                                            </p:txEl>
                                          </p:spTgt>
                                        </p:tgtEl>
                                        <p:attrNameLst>
                                          <p:attrName>style.visibility</p:attrName>
                                        </p:attrNameLst>
                                      </p:cBhvr>
                                      <p:to>
                                        <p:strVal val="visible"/>
                                      </p:to>
                                    </p:set>
                                    <p:animEffect transition="in" filter="checkerboard(across)">
                                      <p:cBhvr>
                                        <p:cTn id="9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P spid="5"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Wykorzystanie</a:t>
            </a:r>
            <a:endParaRPr lang="pl-PL" dirty="0"/>
          </a:p>
        </p:txBody>
      </p:sp>
      <p:sp>
        <p:nvSpPr>
          <p:cNvPr id="3" name="Symbol zastępczy zawartości 2"/>
          <p:cNvSpPr>
            <a:spLocks noGrp="1"/>
          </p:cNvSpPr>
          <p:nvPr>
            <p:ph idx="1"/>
          </p:nvPr>
        </p:nvSpPr>
        <p:spPr/>
        <p:txBody>
          <a:bodyPr/>
          <a:lstStyle/>
          <a:p>
            <a:pPr>
              <a:buNone/>
            </a:pPr>
            <a:r>
              <a:rPr lang="pl-PL" dirty="0" smtClean="0"/>
              <a:t>	</a:t>
            </a:r>
            <a:r>
              <a:rPr lang="pl-PL" sz="2200" dirty="0" smtClean="0"/>
              <a:t>Energia </a:t>
            </a:r>
            <a:r>
              <a:rPr lang="pl-PL" sz="2200" dirty="0" smtClean="0"/>
              <a:t>słoneczna może być wykorzystywana na  wiele sposobów, zarówno do ogrzewania, jak i do produkcji </a:t>
            </a:r>
            <a:r>
              <a:rPr lang="pl-PL" sz="2200" dirty="0" smtClean="0"/>
              <a:t>prądu. W tym celu używa się:</a:t>
            </a:r>
          </a:p>
          <a:p>
            <a:pPr marL="521208" indent="-457200">
              <a:buFont typeface="+mj-lt"/>
              <a:buAutoNum type="alphaLcParenR"/>
            </a:pPr>
            <a:r>
              <a:rPr lang="pl-PL" sz="2400" dirty="0" smtClean="0"/>
              <a:t>Pasywna </a:t>
            </a:r>
            <a:r>
              <a:rPr lang="pl-PL" sz="2400" dirty="0" smtClean="0"/>
              <a:t>konwersja </a:t>
            </a:r>
            <a:r>
              <a:rPr lang="pl-PL" sz="2400" dirty="0" err="1" smtClean="0"/>
              <a:t>fototermiczna</a:t>
            </a:r>
            <a:endParaRPr lang="pl-PL" sz="2400" dirty="0" smtClean="0"/>
          </a:p>
          <a:p>
            <a:pPr marL="521208" indent="-457200">
              <a:buFont typeface="+mj-lt"/>
              <a:buAutoNum type="alphaLcParenR"/>
            </a:pPr>
            <a:r>
              <a:rPr lang="pl-PL" sz="2400" dirty="0" smtClean="0"/>
              <a:t>Konwersja </a:t>
            </a:r>
            <a:r>
              <a:rPr lang="pl-PL" sz="2400" dirty="0" smtClean="0"/>
              <a:t>fotowoltaiczna</a:t>
            </a:r>
          </a:p>
          <a:p>
            <a:pPr marL="521208" indent="-457200">
              <a:buFont typeface="+mj-lt"/>
              <a:buAutoNum type="alphaLcParenR"/>
            </a:pPr>
            <a:r>
              <a:rPr lang="pl-PL" sz="2400" dirty="0" smtClean="0"/>
              <a:t>Aktywna konwersja </a:t>
            </a:r>
            <a:r>
              <a:rPr lang="pl-PL" sz="2400" dirty="0" err="1" smtClean="0"/>
              <a:t>fototermiczna</a:t>
            </a:r>
            <a:r>
              <a:rPr lang="pl-PL" sz="2400" dirty="0" smtClean="0"/>
              <a:t/>
            </a:r>
            <a:br>
              <a:rPr lang="pl-PL" sz="2400" dirty="0" smtClean="0"/>
            </a:br>
            <a:endParaRPr lang="pl-PL" sz="2400" dirty="0" smtClean="0"/>
          </a:p>
          <a:p>
            <a:pPr marL="521208" indent="-457200">
              <a:buFont typeface="+mj-lt"/>
              <a:buAutoNum type="alphaLcParenR"/>
            </a:pPr>
            <a:endParaRPr lang="pl-PL" sz="2400" dirty="0" smtClean="0"/>
          </a:p>
          <a:p>
            <a:pPr marL="521208" indent="-457200" algn="r">
              <a:buNone/>
            </a:pPr>
            <a:endParaRPr lang="pl-PL" sz="2400" dirty="0" smtClean="0"/>
          </a:p>
          <a:p>
            <a:pPr marL="521208" indent="-457200" algn="r">
              <a:buNone/>
            </a:pPr>
            <a:r>
              <a:rPr lang="pl-PL" sz="2400" dirty="0" smtClean="0"/>
              <a:t>Po szczegóły odsyłamy do naszej książki : )</a:t>
            </a:r>
            <a:endParaRPr lang="pl-PL"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Doświadczenie</a:t>
            </a:r>
            <a:endParaRPr lang="pl-PL" dirty="0"/>
          </a:p>
        </p:txBody>
      </p:sp>
      <p:sp>
        <p:nvSpPr>
          <p:cNvPr id="3" name="Symbol zastępczy zawartości 2"/>
          <p:cNvSpPr>
            <a:spLocks noGrp="1"/>
          </p:cNvSpPr>
          <p:nvPr>
            <p:ph idx="1"/>
          </p:nvPr>
        </p:nvSpPr>
        <p:spPr>
          <a:xfrm>
            <a:off x="428596" y="1500174"/>
            <a:ext cx="8229600" cy="4572000"/>
          </a:xfrm>
        </p:spPr>
        <p:txBody>
          <a:bodyPr>
            <a:normAutofit/>
          </a:bodyPr>
          <a:lstStyle/>
          <a:p>
            <a:pPr>
              <a:buNone/>
            </a:pPr>
            <a:r>
              <a:rPr lang="pl-PL" sz="2200" dirty="0" smtClean="0"/>
              <a:t>	Pokrywamy </a:t>
            </a:r>
            <a:r>
              <a:rPr lang="pl-PL" sz="2200" dirty="0" smtClean="0"/>
              <a:t>powierzchnie równika kolektorami słonecznymi, w celu sprawdzenia, czy ilość wytworzonej przez nie energii będzie odpowiednia do zasilenia całej kuli ziemskiej</a:t>
            </a:r>
            <a:r>
              <a:rPr lang="pl-PL" sz="2200" dirty="0" smtClean="0"/>
              <a:t>.</a:t>
            </a:r>
          </a:p>
          <a:p>
            <a:pPr>
              <a:buNone/>
            </a:pPr>
            <a:endParaRPr lang="pl-PL" sz="2200" dirty="0" smtClean="0"/>
          </a:p>
          <a:p>
            <a:pPr>
              <a:buNone/>
            </a:pPr>
            <a:endParaRPr lang="pl-PL" sz="2200" dirty="0" smtClean="0"/>
          </a:p>
          <a:p>
            <a:pPr>
              <a:buNone/>
            </a:pPr>
            <a:endParaRPr lang="pl-PL" sz="2200" dirty="0"/>
          </a:p>
        </p:txBody>
      </p:sp>
      <p:pic>
        <p:nvPicPr>
          <p:cNvPr id="4" name="Obraz 3" descr="ziemia-chmury-rownik kopia.png"/>
          <p:cNvPicPr>
            <a:picLocks noChangeAspect="1"/>
          </p:cNvPicPr>
          <p:nvPr/>
        </p:nvPicPr>
        <p:blipFill>
          <a:blip r:embed="rId2" cstate="print"/>
          <a:stretch>
            <a:fillRect/>
          </a:stretch>
        </p:blipFill>
        <p:spPr>
          <a:xfrm>
            <a:off x="2786050" y="2786058"/>
            <a:ext cx="3809524" cy="38095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 calcmode="lin" valueType="num">
                                      <p:cBhvr>
                                        <p:cTn id="26" dur="500" fill="hold"/>
                                        <p:tgtEl>
                                          <p:spTgt spid="4"/>
                                        </p:tgtEl>
                                        <p:attrNameLst>
                                          <p:attrName>style.rotation</p:attrName>
                                        </p:attrNameLst>
                                      </p:cBhvr>
                                      <p:tavLst>
                                        <p:tav tm="0">
                                          <p:val>
                                            <p:fltVal val="360"/>
                                          </p:val>
                                        </p:tav>
                                        <p:tav tm="100000">
                                          <p:val>
                                            <p:fltVal val="0"/>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a:t>
            </a:r>
            <a:endParaRPr lang="pl-PL" dirty="0"/>
          </a:p>
        </p:txBody>
      </p:sp>
      <p:sp>
        <p:nvSpPr>
          <p:cNvPr id="3" name="Symbol zastępczy zawartości 2"/>
          <p:cNvSpPr>
            <a:spLocks noGrp="1"/>
          </p:cNvSpPr>
          <p:nvPr>
            <p:ph idx="1"/>
          </p:nvPr>
        </p:nvSpPr>
        <p:spPr>
          <a:xfrm>
            <a:off x="500034" y="1571612"/>
            <a:ext cx="8229600" cy="4811758"/>
          </a:xfrm>
        </p:spPr>
        <p:txBody>
          <a:bodyPr>
            <a:noAutofit/>
          </a:bodyPr>
          <a:lstStyle/>
          <a:p>
            <a:pPr lvl="0"/>
            <a:r>
              <a:rPr lang="pl-PL" sz="2200" dirty="0" smtClean="0"/>
              <a:t>Obwód równika : 40 075 704 m</a:t>
            </a:r>
          </a:p>
          <a:p>
            <a:pPr lvl="0"/>
            <a:r>
              <a:rPr lang="pl-PL" sz="2200" dirty="0" smtClean="0"/>
              <a:t>Wymiary kolektora słonecznego: 1580x808x35 [mm] </a:t>
            </a:r>
            <a:endParaRPr lang="pl-PL" sz="2200" dirty="0" smtClean="0"/>
          </a:p>
          <a:p>
            <a:pPr lvl="0" algn="r">
              <a:buNone/>
            </a:pPr>
            <a:r>
              <a:rPr lang="pl-PL" sz="1800" dirty="0" smtClean="0"/>
              <a:t>   </a:t>
            </a:r>
            <a:r>
              <a:rPr lang="pl-PL" sz="1800" dirty="0" smtClean="0"/>
              <a:t>( korzystamy z panelu słonecznego </a:t>
            </a:r>
            <a:r>
              <a:rPr lang="pl-PL" sz="1800" dirty="0" err="1" smtClean="0"/>
              <a:t>Suntech</a:t>
            </a:r>
            <a:r>
              <a:rPr lang="pl-PL" sz="1800" dirty="0" smtClean="0"/>
              <a:t> Power 180W )</a:t>
            </a:r>
          </a:p>
          <a:p>
            <a:pPr lvl="0"/>
            <a:r>
              <a:rPr lang="pl-PL" sz="2200" dirty="0" smtClean="0"/>
              <a:t>Roczne zapotrzebowanie Ziemi na energię: 80 </a:t>
            </a:r>
            <a:r>
              <a:rPr lang="pl-PL" sz="2200" dirty="0" err="1" smtClean="0"/>
              <a:t>TWh</a:t>
            </a:r>
            <a:endParaRPr lang="pl-PL" sz="2200" dirty="0" smtClean="0"/>
          </a:p>
          <a:p>
            <a:pPr lvl="0" algn="r">
              <a:buNone/>
            </a:pPr>
            <a:r>
              <a:rPr lang="pl-PL" sz="1800" dirty="0" smtClean="0"/>
              <a:t> </a:t>
            </a:r>
            <a:r>
              <a:rPr lang="pl-PL" sz="1800" dirty="0" smtClean="0"/>
              <a:t>( szacowane na rok 2010 )</a:t>
            </a:r>
          </a:p>
          <a:p>
            <a:pPr lvl="0"/>
            <a:r>
              <a:rPr lang="pl-PL" sz="2200" dirty="0" smtClean="0"/>
              <a:t>Do pokrycia Ziemi potrzeba 25364370 kolektorów słonecznych.</a:t>
            </a:r>
          </a:p>
          <a:p>
            <a:pPr lvl="0"/>
            <a:r>
              <a:rPr lang="pl-PL" sz="2200" dirty="0" smtClean="0"/>
              <a:t>W </a:t>
            </a:r>
            <a:r>
              <a:rPr lang="pl-PL" sz="2200" dirty="0" smtClean="0"/>
              <a:t>ciągu </a:t>
            </a:r>
            <a:r>
              <a:rPr lang="pl-PL" sz="2200" dirty="0" smtClean="0"/>
              <a:t>roku jeden kolektor słoneczny wyprodukuje </a:t>
            </a:r>
            <a:r>
              <a:rPr lang="pl-PL" sz="2200" dirty="0" smtClean="0"/>
              <a:t>średnio: </a:t>
            </a:r>
            <a:r>
              <a:rPr lang="pl-PL" sz="2200" dirty="0" smtClean="0"/>
              <a:t>1250kWh </a:t>
            </a:r>
            <a:endParaRPr lang="pl-PL" sz="2200" dirty="0" smtClean="0"/>
          </a:p>
          <a:p>
            <a:pPr lvl="0" algn="r">
              <a:buNone/>
            </a:pPr>
            <a:r>
              <a:rPr lang="pl-PL" sz="1800" dirty="0" smtClean="0"/>
              <a:t>                                   </a:t>
            </a:r>
            <a:r>
              <a:rPr lang="pl-PL" sz="1800" dirty="0" smtClean="0"/>
              <a:t>( </a:t>
            </a:r>
            <a:r>
              <a:rPr lang="pl-PL" sz="1800" dirty="0" smtClean="0"/>
              <a:t>zależy </a:t>
            </a:r>
            <a:r>
              <a:rPr lang="pl-PL" sz="1800" dirty="0" smtClean="0"/>
              <a:t>to od warunków pogodowych i kata nachylenia; dane z </a:t>
            </a:r>
            <a:r>
              <a:rPr lang="pl-PL" sz="1800" dirty="0" err="1" smtClean="0"/>
              <a:t>www.sunergy.pl</a:t>
            </a:r>
            <a:r>
              <a:rPr lang="pl-PL" sz="1800" dirty="0" smtClean="0"/>
              <a:t> )</a:t>
            </a:r>
          </a:p>
          <a:p>
            <a:pPr lvl="0"/>
            <a:r>
              <a:rPr lang="pl-PL" sz="2200" dirty="0" smtClean="0"/>
              <a:t>Kolektory, które pokryją równik wytworzą ok. 31705462500 </a:t>
            </a:r>
            <a:r>
              <a:rPr lang="pl-PL" sz="2200" dirty="0" err="1" smtClean="0"/>
              <a:t>kWh</a:t>
            </a:r>
            <a:r>
              <a:rPr lang="pl-PL" sz="2200" dirty="0" smtClean="0"/>
              <a:t> energii w ciągu roku. ( 31,7054625 </a:t>
            </a:r>
            <a:r>
              <a:rPr lang="pl-PL" sz="2200" dirty="0" err="1" smtClean="0"/>
              <a:t>TWh</a:t>
            </a:r>
            <a:r>
              <a:rPr lang="pl-PL" sz="2200" dirty="0" smtClean="0"/>
              <a:t> )</a:t>
            </a:r>
            <a:br>
              <a:rPr lang="pl-PL" sz="2200" dirty="0" smtClean="0"/>
            </a:br>
            <a:endParaRPr lang="pl-PL" sz="2200" dirty="0" smtClean="0"/>
          </a:p>
          <a:p>
            <a:pPr>
              <a:buNone/>
            </a:pPr>
            <a:endParaRPr lang="pl-PL"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heckerboard(across)">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heckerboard(across)">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heckerboard(across)">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heckerboard(across)">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heckerboard(across)">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heckerboard(across)">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checkerboard(across)">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checkerboard(across)">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Ocena opłacalności:</a:t>
            </a:r>
            <a:endParaRPr lang="pl-PL" dirty="0"/>
          </a:p>
        </p:txBody>
      </p:sp>
      <p:sp>
        <p:nvSpPr>
          <p:cNvPr id="3" name="Symbol zastępczy zawartości 2"/>
          <p:cNvSpPr>
            <a:spLocks noGrp="1"/>
          </p:cNvSpPr>
          <p:nvPr>
            <p:ph idx="1"/>
          </p:nvPr>
        </p:nvSpPr>
        <p:spPr/>
        <p:txBody>
          <a:bodyPr/>
          <a:lstStyle/>
          <a:p>
            <a:pPr lvl="0"/>
            <a:r>
              <a:rPr lang="pl-PL" dirty="0" smtClean="0"/>
              <a:t>Cena panelu – ok. 2800zł</a:t>
            </a:r>
          </a:p>
          <a:p>
            <a:pPr lvl="0"/>
            <a:r>
              <a:rPr lang="pl-PL" dirty="0" smtClean="0"/>
              <a:t>Cena przedsięwzięcia – 71.020.236.000zł  (71 miliardów złotych )</a:t>
            </a:r>
          </a:p>
          <a:p>
            <a:pPr lvl="0"/>
            <a:r>
              <a:rPr lang="pl-PL" dirty="0" smtClean="0"/>
              <a:t>Średnia cena 1kWh energii – 0,40 zł</a:t>
            </a:r>
          </a:p>
          <a:p>
            <a:r>
              <a:rPr lang="pl-PL" dirty="0" smtClean="0"/>
              <a:t>Obecnie za produkcję energii wytwarzanej przez nasze kolektory zapłacilibyśmy 12.682.185.000 zł ( 12 miliardów złotych ).</a:t>
            </a:r>
            <a:endParaRPr lang="pl-P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WNIOSKI</a:t>
            </a:r>
            <a:endParaRPr lang="pl-PL" dirty="0"/>
          </a:p>
        </p:txBody>
      </p:sp>
      <p:sp>
        <p:nvSpPr>
          <p:cNvPr id="3" name="Symbol zastępczy zawartości 2"/>
          <p:cNvSpPr>
            <a:spLocks noGrp="1"/>
          </p:cNvSpPr>
          <p:nvPr>
            <p:ph idx="1"/>
          </p:nvPr>
        </p:nvSpPr>
        <p:spPr/>
        <p:txBody>
          <a:bodyPr>
            <a:normAutofit/>
          </a:bodyPr>
          <a:lstStyle/>
          <a:p>
            <a:pPr>
              <a:buNone/>
            </a:pPr>
            <a:r>
              <a:rPr lang="pl-PL" sz="2200" dirty="0" smtClean="0"/>
              <a:t>	Pokrycie </a:t>
            </a:r>
            <a:r>
              <a:rPr lang="pl-PL" sz="2200" dirty="0" smtClean="0"/>
              <a:t>całego równika panelami słonecznymi nie będzie wystarczające do zasilenia całej kuli ziemskiej. Pomimo to całe przedsięwzięcie będzie nieopłacalne, gdyż o wiele taniej wyjdzie wyprodukowanie energii elektrycznej. Jednakże jako inwestycja długofalowa mogłaby się zwrócić po jakimś czasie, a my produkowalibyśmy każdego roku ok. 31,7 </a:t>
            </a:r>
            <a:r>
              <a:rPr lang="pl-PL" sz="2200" dirty="0" err="1" smtClean="0"/>
              <a:t>TWh</a:t>
            </a:r>
            <a:r>
              <a:rPr lang="pl-PL" sz="2200" dirty="0" smtClean="0"/>
              <a:t> energii nie zanieczyszczając środowiska.</a:t>
            </a:r>
          </a:p>
          <a:p>
            <a:endParaRPr lang="pl-PL"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wiesz, że…?</a:t>
            </a:r>
            <a:endParaRPr lang="pl-PL" dirty="0"/>
          </a:p>
        </p:txBody>
      </p:sp>
      <p:sp>
        <p:nvSpPr>
          <p:cNvPr id="3" name="Symbol zastępczy zawartości 2"/>
          <p:cNvSpPr>
            <a:spLocks noGrp="1"/>
          </p:cNvSpPr>
          <p:nvPr>
            <p:ph idx="1"/>
          </p:nvPr>
        </p:nvSpPr>
        <p:spPr>
          <a:xfrm>
            <a:off x="428596" y="1571612"/>
            <a:ext cx="8229600" cy="4572000"/>
          </a:xfrm>
        </p:spPr>
        <p:txBody>
          <a:bodyPr>
            <a:noAutofit/>
          </a:bodyPr>
          <a:lstStyle/>
          <a:p>
            <a:pPr>
              <a:buNone/>
            </a:pPr>
            <a:r>
              <a:rPr lang="pl-PL" sz="2200" dirty="0" smtClean="0"/>
              <a:t>	Jednym </a:t>
            </a:r>
            <a:r>
              <a:rPr lang="pl-PL" sz="2200" dirty="0" smtClean="0"/>
              <a:t>z najbardziej innowacyjnych pomysłów pobierania energii słonecznej jest ten stworzony przez Japończyków. </a:t>
            </a:r>
            <a:r>
              <a:rPr lang="pl-PL" sz="2200" dirty="0" smtClean="0"/>
              <a:t>Planują wybudowanie elektrowni słonecznej na orbicie geostacjonarnej. Elektrownia </a:t>
            </a:r>
            <a:r>
              <a:rPr lang="pl-PL" sz="2200" dirty="0" smtClean="0"/>
              <a:t>będzie wykorzystywała fakt, że w kosmosie promieniowanie słoneczne jest pięć razy silniejsze niż na Ziemi. Panele będą miały za zadanie przechwytywanie energii z kosmosu. </a:t>
            </a:r>
            <a:endParaRPr lang="pl-PL" sz="2200" dirty="0"/>
          </a:p>
        </p:txBody>
      </p:sp>
      <p:pic>
        <p:nvPicPr>
          <p:cNvPr id="5" name="Obraz 4" descr="shutterstock_408665_257916g.jpg"/>
          <p:cNvPicPr>
            <a:picLocks noChangeAspect="1"/>
          </p:cNvPicPr>
          <p:nvPr/>
        </p:nvPicPr>
        <p:blipFill>
          <a:blip r:embed="rId2" cstate="print"/>
          <a:stretch>
            <a:fillRect/>
          </a:stretch>
        </p:blipFill>
        <p:spPr>
          <a:xfrm>
            <a:off x="4786314" y="4000504"/>
            <a:ext cx="3571900" cy="2642477"/>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5"/>
                                        </p:tgtEl>
                                        <p:attrNameLst>
                                          <p:attrName>ppt_y</p:attrName>
                                        </p:attrNameLst>
                                      </p:cBhvr>
                                      <p:tavLst>
                                        <p:tav tm="0">
                                          <p:val>
                                            <p:strVal val="#ppt_y"/>
                                          </p:val>
                                        </p:tav>
                                        <p:tav tm="100000">
                                          <p:val>
                                            <p:strVal val="#ppt_y"/>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2"/>
          <p:cNvSpPr>
            <a:spLocks noGrp="1"/>
          </p:cNvSpPr>
          <p:nvPr>
            <p:ph idx="1"/>
          </p:nvPr>
        </p:nvSpPr>
        <p:spPr/>
        <p:txBody>
          <a:bodyPr/>
          <a:lstStyle/>
          <a:p>
            <a:pPr>
              <a:buNone/>
            </a:pPr>
            <a:r>
              <a:rPr lang="pl-PL" dirty="0" smtClean="0"/>
              <a:t>	</a:t>
            </a:r>
            <a:r>
              <a:rPr lang="pl-PL" sz="2200" dirty="0" smtClean="0"/>
              <a:t>W celu przybliżenia Wam pojęć związanych z alternatywnymi metodami pozyskiwania energii podzielmy je na grupy.</a:t>
            </a:r>
            <a:endParaRPr lang="pl-PL" sz="2200" dirty="0"/>
          </a:p>
        </p:txBody>
      </p:sp>
      <p:pic>
        <p:nvPicPr>
          <p:cNvPr id="9" name="Picture 2" descr="C:\Documents and Settings\x\Pulpit\MATERIAŁY DO PROJEKTU\ZDJECIA\zrodla_oze.jpg"/>
          <p:cNvPicPr>
            <a:picLocks noChangeAspect="1" noChangeArrowheads="1"/>
          </p:cNvPicPr>
          <p:nvPr/>
        </p:nvPicPr>
        <p:blipFill>
          <a:blip r:embed="rId2" cstate="print"/>
          <a:srcRect/>
          <a:stretch>
            <a:fillRect/>
          </a:stretch>
        </p:blipFill>
        <p:spPr bwMode="auto">
          <a:xfrm>
            <a:off x="3571868" y="3429000"/>
            <a:ext cx="5348920" cy="3291643"/>
          </a:xfrm>
          <a:prstGeom prst="rect">
            <a:avLst/>
          </a:prstGeom>
          <a:noFill/>
        </p:spPr>
      </p:pic>
      <p:sp>
        <p:nvSpPr>
          <p:cNvPr id="11" name="Tytuł 1"/>
          <p:cNvSpPr>
            <a:spLocks noGrp="1"/>
          </p:cNvSpPr>
          <p:nvPr>
            <p:ph type="title"/>
          </p:nvPr>
        </p:nvSpPr>
        <p:spPr/>
        <p:txBody>
          <a:bodyPr/>
          <a:lstStyle/>
          <a:p>
            <a:r>
              <a:rPr lang="pl-PL" dirty="0" smtClean="0"/>
              <a:t>Różne rodzaje energii odnawialnej</a:t>
            </a:r>
            <a:endParaRPr lang="pl-P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slide(fromBottom)">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b="0" dirty="0" smtClean="0"/>
              <a:t>Energia geotermalna</a:t>
            </a:r>
            <a:endParaRPr lang="pl-PL" sz="4200" b="0" dirty="0"/>
          </a:p>
        </p:txBody>
      </p:sp>
      <p:sp>
        <p:nvSpPr>
          <p:cNvPr id="3" name="Symbol zastępczy tekstu 2"/>
          <p:cNvSpPr>
            <a:spLocks noGrp="1"/>
          </p:cNvSpPr>
          <p:nvPr>
            <p:ph type="body" idx="1"/>
          </p:nvPr>
        </p:nvSpPr>
        <p:spPr>
          <a:xfrm>
            <a:off x="285720" y="1714488"/>
            <a:ext cx="7691462" cy="3795728"/>
          </a:xfrm>
        </p:spPr>
        <p:txBody>
          <a:bodyPr>
            <a:normAutofit/>
          </a:bodyPr>
          <a:lstStyle/>
          <a:p>
            <a:r>
              <a:rPr lang="pl-PL" sz="2200" dirty="0" smtClean="0"/>
              <a:t>Czyli energia </a:t>
            </a:r>
            <a:r>
              <a:rPr lang="pl-PL" sz="2200" dirty="0" smtClean="0"/>
              <a:t>nagromadzona we wnętrzu Ziemi w postaci gorących skał i wód. Człowiek może korzystać z niej przez cały czas, gdyż jej pokłady są niewyczerpalne. Tworzą się pod powierzchnią Ziemi w wyniku konwekcji i przewodzenia. Geotermia opiera się na gorących skałach lub wodach </a:t>
            </a:r>
            <a:r>
              <a:rPr lang="pl-PL" sz="2200" dirty="0" smtClean="0"/>
              <a:t>poniżej </a:t>
            </a:r>
            <a:r>
              <a:rPr lang="pl-PL" sz="2200" dirty="0" smtClean="0"/>
              <a:t>1000 </a:t>
            </a:r>
            <a:r>
              <a:rPr lang="pl-PL" sz="2200" dirty="0" smtClean="0"/>
              <a:t>m.</a:t>
            </a:r>
          </a:p>
          <a:p>
            <a:endParaRPr lang="pl-PL" sz="2200" dirty="0" smtClean="0"/>
          </a:p>
          <a:p>
            <a:endParaRPr lang="pl-PL" sz="2200" dirty="0" smtClean="0"/>
          </a:p>
          <a:p>
            <a:endParaRPr lang="pl-PL" sz="2200" dirty="0" smtClean="0"/>
          </a:p>
          <a:p>
            <a:endParaRPr lang="pl-PL" sz="2200" dirty="0"/>
          </a:p>
        </p:txBody>
      </p:sp>
      <p:pic>
        <p:nvPicPr>
          <p:cNvPr id="9218" name="Picture 2" descr="o-enegria-geotermiczna"/>
          <p:cNvPicPr>
            <a:picLocks noChangeAspect="1" noChangeArrowheads="1"/>
          </p:cNvPicPr>
          <p:nvPr/>
        </p:nvPicPr>
        <p:blipFill>
          <a:blip r:embed="rId2" cstate="print"/>
          <a:srcRect/>
          <a:stretch>
            <a:fillRect/>
          </a:stretch>
        </p:blipFill>
        <p:spPr bwMode="auto">
          <a:xfrm>
            <a:off x="5500694" y="4429132"/>
            <a:ext cx="2964958" cy="2000264"/>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52"/>
            <a:ext cx="8229600" cy="1399032"/>
          </a:xfrm>
        </p:spPr>
        <p:txBody>
          <a:bodyPr/>
          <a:lstStyle/>
          <a:p>
            <a:r>
              <a:rPr lang="pl-PL" dirty="0" smtClean="0"/>
              <a:t>Tak to wygląda</a:t>
            </a:r>
            <a:endParaRPr lang="pl-PL" dirty="0"/>
          </a:p>
        </p:txBody>
      </p:sp>
      <p:pic>
        <p:nvPicPr>
          <p:cNvPr id="3" name="Obraz 144"/>
          <p:cNvPicPr>
            <a:picLocks noChangeAspect="1" noChangeArrowheads="1"/>
          </p:cNvPicPr>
          <p:nvPr/>
        </p:nvPicPr>
        <p:blipFill>
          <a:blip r:embed="rId2" cstate="print"/>
          <a:srcRect/>
          <a:stretch>
            <a:fillRect/>
          </a:stretch>
        </p:blipFill>
        <p:spPr bwMode="auto">
          <a:xfrm>
            <a:off x="857224" y="1357298"/>
            <a:ext cx="7572428" cy="526438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Zasoby geotermalne</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smtClean="0"/>
              <a:t>Hydrotermiczne </a:t>
            </a:r>
            <a:r>
              <a:rPr lang="pl-PL" dirty="0" smtClean="0"/>
              <a:t/>
            </a:r>
            <a:br>
              <a:rPr lang="pl-PL" dirty="0" smtClean="0"/>
            </a:br>
            <a:r>
              <a:rPr lang="pl-PL" sz="2400" dirty="0" smtClean="0"/>
              <a:t>Obecnie </a:t>
            </a:r>
            <a:r>
              <a:rPr lang="pl-PL" sz="2400" dirty="0" smtClean="0"/>
              <a:t>częściej </a:t>
            </a:r>
            <a:r>
              <a:rPr lang="pl-PL" sz="2400" dirty="0" smtClean="0"/>
              <a:t>wykorzystywane, gdyż </a:t>
            </a:r>
            <a:r>
              <a:rPr lang="pl-PL" sz="2400" dirty="0" smtClean="0"/>
              <a:t>odnoszą się one do wody lub pary zawartej w szczelinach skalnych. Wynika to z lepszych możliwości pozyskania ciepła z takich złóż. </a:t>
            </a:r>
            <a:r>
              <a:rPr lang="pl-PL" sz="2400" dirty="0" smtClean="0"/>
              <a:t/>
            </a:r>
            <a:br>
              <a:rPr lang="pl-PL" sz="2400" dirty="0" smtClean="0"/>
            </a:br>
            <a:endParaRPr lang="pl-PL" sz="2400" dirty="0" smtClean="0"/>
          </a:p>
          <a:p>
            <a:r>
              <a:rPr lang="pl-PL" dirty="0" err="1" smtClean="0"/>
              <a:t>Petrotermiczne</a:t>
            </a:r>
            <a:r>
              <a:rPr lang="pl-PL" dirty="0" smtClean="0"/>
              <a:t/>
            </a:r>
            <a:br>
              <a:rPr lang="pl-PL" dirty="0" smtClean="0"/>
            </a:br>
            <a:r>
              <a:rPr lang="pl-PL" dirty="0" smtClean="0"/>
              <a:t> </a:t>
            </a:r>
            <a:r>
              <a:rPr lang="pl-PL" sz="2400" dirty="0" smtClean="0"/>
              <a:t>Zasoby </a:t>
            </a:r>
            <a:r>
              <a:rPr lang="pl-PL" sz="2400" dirty="0" err="1" smtClean="0"/>
              <a:t>petrotermiczne</a:t>
            </a:r>
            <a:r>
              <a:rPr lang="pl-PL" sz="2400" dirty="0" smtClean="0"/>
              <a:t> są zasobami raczej perspektywicznymi ze wzglądu na konieczność wtłaczania w gorącą strukturę skalną znacznych ilości wody z powierzchni Ziemi. Jeśli temperatura czynnika grzewczego przekracza 120-150° to można go wykorzystać do produkcji energii elektrycznej. </a:t>
            </a:r>
            <a:r>
              <a:rPr lang="pl-PL" dirty="0" smtClean="0"/>
              <a:t/>
            </a:r>
            <a:br>
              <a:rPr lang="pl-PL" dirty="0" smtClean="0"/>
            </a:br>
            <a:endParaRPr lang="pl-PL" dirty="0" smtClean="0"/>
          </a:p>
          <a:p>
            <a:pPr>
              <a:buNone/>
            </a:pPr>
            <a:r>
              <a:rPr lang="pl-PL" dirty="0" smtClean="0"/>
              <a:t>					</a:t>
            </a:r>
          </a:p>
          <a:p>
            <a:endParaRPr lang="pl-P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heckerboard(across)">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heckerboard(across)">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14290"/>
            <a:ext cx="8229600" cy="6240518"/>
          </a:xfrm>
        </p:spPr>
        <p:txBody>
          <a:bodyPr>
            <a:normAutofit fontScale="92500" lnSpcReduction="10000"/>
          </a:bodyPr>
          <a:lstStyle/>
          <a:p>
            <a:pPr>
              <a:buNone/>
            </a:pPr>
            <a:r>
              <a:rPr lang="pl-PL" sz="2200" dirty="0" smtClean="0"/>
              <a:t>	</a:t>
            </a:r>
            <a:r>
              <a:rPr lang="pl-PL" sz="2600" dirty="0" smtClean="0"/>
              <a:t>Źródła </a:t>
            </a:r>
            <a:r>
              <a:rPr lang="pl-PL" sz="2600" dirty="0" smtClean="0"/>
              <a:t>energii geotermalnej ze względu na stan skupienia nośnika ciepła i jego wysokość temperatury, można podzielić na następujące grupy</a:t>
            </a:r>
            <a:r>
              <a:rPr lang="pl-PL" sz="2600" dirty="0" smtClean="0"/>
              <a:t>:</a:t>
            </a:r>
          </a:p>
          <a:p>
            <a:pPr>
              <a:buNone/>
            </a:pPr>
            <a:endParaRPr lang="pl-PL" sz="2400" dirty="0" smtClean="0"/>
          </a:p>
          <a:p>
            <a:pPr lvl="0"/>
            <a:r>
              <a:rPr lang="pl-PL" sz="2400" dirty="0" smtClean="0"/>
              <a:t>wody gorące, wydobywane za pomocą głębokich odwiertów eksploatacyjnych,  </a:t>
            </a:r>
          </a:p>
          <a:p>
            <a:pPr lvl="0"/>
            <a:r>
              <a:rPr lang="pl-PL" sz="2400" dirty="0" smtClean="0"/>
              <a:t>para wodna wydobywana za pomocą odwiertów, mająca zastosowanie do produkcji energii elektrycznej,  </a:t>
            </a:r>
          </a:p>
          <a:p>
            <a:pPr lvl="0"/>
            <a:r>
              <a:rPr lang="pl-PL" sz="2400" dirty="0" smtClean="0"/>
              <a:t>pokłady solne, z których energia odbierana jest za pomocą solanki lub cieczy obojętnych wobec soli,  </a:t>
            </a:r>
          </a:p>
          <a:p>
            <a:pPr lvl="0"/>
            <a:r>
              <a:rPr lang="pl-PL" sz="2400" dirty="0" smtClean="0"/>
              <a:t>gorące skały, gdzie woda pod dużym ciśnieniem cyrkuluje przez porowatą strukturę skalną. </a:t>
            </a:r>
          </a:p>
          <a:p>
            <a:pPr lvl="0"/>
            <a:r>
              <a:rPr lang="pl-PL" sz="2400" dirty="0" smtClean="0"/>
              <a:t>grunty i skały do głębokości 2500 m, z których ciepło pobiera się za pomocą pomp ciepła,  </a:t>
            </a:r>
          </a:p>
          <a:p>
            <a:pPr lvl="0"/>
            <a:r>
              <a:rPr lang="pl-PL" sz="2400" dirty="0" smtClean="0"/>
              <a:t>wody gruntowe jako dolne źródło ciepła dla pomp grzejnych,   </a:t>
            </a:r>
          </a:p>
          <a:p>
            <a:pPr marL="578358" indent="-514350">
              <a:buFont typeface="+mj-lt"/>
              <a:buAutoNum type="alphaLcParenR"/>
            </a:pPr>
            <a:endParaRPr lang="pl-P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Pompa ciepła</a:t>
            </a:r>
            <a:endParaRPr lang="pl-PL" dirty="0"/>
          </a:p>
        </p:txBody>
      </p:sp>
      <p:pic>
        <p:nvPicPr>
          <p:cNvPr id="4" name="Symbol zastępczy zawartości 3" descr="pompa.JPG"/>
          <p:cNvPicPr>
            <a:picLocks noGrp="1" noChangeAspect="1"/>
          </p:cNvPicPr>
          <p:nvPr>
            <p:ph idx="1"/>
          </p:nvPr>
        </p:nvPicPr>
        <p:blipFill>
          <a:blip r:embed="rId2" cstate="print"/>
          <a:stretch>
            <a:fillRect/>
          </a:stretch>
        </p:blipFill>
        <p:spPr>
          <a:xfrm>
            <a:off x="2571736" y="3786190"/>
            <a:ext cx="6364644" cy="2855930"/>
          </a:xfrm>
        </p:spPr>
      </p:pic>
      <p:sp>
        <p:nvSpPr>
          <p:cNvPr id="5" name="pole tekstowe 4"/>
          <p:cNvSpPr txBox="1"/>
          <p:nvPr/>
        </p:nvSpPr>
        <p:spPr>
          <a:xfrm>
            <a:off x="1000100" y="1571612"/>
            <a:ext cx="7143800" cy="2123658"/>
          </a:xfrm>
          <a:prstGeom prst="rect">
            <a:avLst/>
          </a:prstGeom>
          <a:noFill/>
        </p:spPr>
        <p:txBody>
          <a:bodyPr wrap="square" rtlCol="0">
            <a:spAutoFit/>
          </a:bodyPr>
          <a:lstStyle/>
          <a:p>
            <a:r>
              <a:rPr lang="pl-PL" sz="2200" dirty="0"/>
              <a:t>Pompa ciepła jest urządzeniem pozwalającym na odzyskanie ciepła z naturalnych, darmowych źródeł energii. Niskotemperaturowa energia podniesiona za pomocą pompy ciepła na wyższy poziom temperatury oddawana jest do układów centralnego ogrzewania i ciepłej wody użytkowej.</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Działanie elektrowni geotermalnej</a:t>
            </a:r>
            <a:endParaRPr lang="pl-PL" dirty="0"/>
          </a:p>
        </p:txBody>
      </p:sp>
      <p:sp>
        <p:nvSpPr>
          <p:cNvPr id="3" name="Symbol zastępczy zawartości 2"/>
          <p:cNvSpPr>
            <a:spLocks noGrp="1"/>
          </p:cNvSpPr>
          <p:nvPr>
            <p:ph idx="1"/>
          </p:nvPr>
        </p:nvSpPr>
        <p:spPr/>
        <p:txBody>
          <a:bodyPr>
            <a:normAutofit/>
          </a:bodyPr>
          <a:lstStyle/>
          <a:p>
            <a:pPr>
              <a:buNone/>
            </a:pPr>
            <a:r>
              <a:rPr lang="pl-PL" sz="2200" dirty="0" smtClean="0"/>
              <a:t>	Woda </a:t>
            </a:r>
            <a:r>
              <a:rPr lang="pl-PL" sz="2200" dirty="0" smtClean="0"/>
              <a:t>geotermalna z odwiertu oddaje ciepło czynnikowi termodynamicznemu właściwego obiegu, a następnie jest zatłaczana z </a:t>
            </a:r>
            <a:r>
              <a:rPr lang="pl-PL" sz="2200" dirty="0" smtClean="0"/>
              <a:t>			               powrotem </a:t>
            </a:r>
            <a:r>
              <a:rPr lang="pl-PL" sz="2200" dirty="0" smtClean="0"/>
              <a:t>do złoża. Czynnik </a:t>
            </a:r>
            <a:r>
              <a:rPr lang="pl-PL" sz="2200" dirty="0" smtClean="0"/>
              <a:t>                                             w </a:t>
            </a:r>
            <a:r>
              <a:rPr lang="pl-PL" sz="2200" dirty="0" smtClean="0"/>
              <a:t>postaci pary jest skierowany </a:t>
            </a:r>
            <a:r>
              <a:rPr lang="pl-PL" sz="2200" dirty="0" smtClean="0"/>
              <a:t>                                                      do </a:t>
            </a:r>
            <a:r>
              <a:rPr lang="pl-PL" sz="2200" dirty="0" smtClean="0"/>
              <a:t>turbiny wytwarzającej prąd </a:t>
            </a:r>
            <a:r>
              <a:rPr lang="pl-PL" sz="2200" dirty="0" smtClean="0"/>
              <a:t>                                                          elektryczny</a:t>
            </a:r>
            <a:r>
              <a:rPr lang="pl-PL" sz="2200" dirty="0" smtClean="0"/>
              <a:t>. Skroplony czynnik </a:t>
            </a:r>
            <a:r>
              <a:rPr lang="pl-PL" sz="2200" dirty="0" smtClean="0"/>
              <a:t>                                        termodynamiczny </a:t>
            </a:r>
            <a:r>
              <a:rPr lang="pl-PL" sz="2200" dirty="0" smtClean="0"/>
              <a:t>w skraplaczu </a:t>
            </a:r>
            <a:r>
              <a:rPr lang="pl-PL" sz="2200" dirty="0" smtClean="0"/>
              <a:t>                                             zawracany </a:t>
            </a:r>
            <a:r>
              <a:rPr lang="pl-PL" sz="2200" dirty="0" smtClean="0"/>
              <a:t>jest do wymiennika</a:t>
            </a:r>
            <a:r>
              <a:rPr lang="pl-PL" sz="2200" dirty="0" smtClean="0"/>
              <a:t>,                                                                        </a:t>
            </a:r>
            <a:r>
              <a:rPr lang="pl-PL" sz="2200" dirty="0" smtClean="0"/>
              <a:t>gdzie ulega </a:t>
            </a:r>
            <a:r>
              <a:rPr lang="pl-PL" sz="2200" dirty="0" smtClean="0"/>
              <a:t>ponownemu                                                                          </a:t>
            </a:r>
            <a:r>
              <a:rPr lang="pl-PL" sz="2200" dirty="0" smtClean="0"/>
              <a:t>odparowaniu.  </a:t>
            </a:r>
          </a:p>
          <a:p>
            <a:pPr>
              <a:buNone/>
            </a:pPr>
            <a:endParaRPr lang="pl-PL" dirty="0"/>
          </a:p>
        </p:txBody>
      </p:sp>
      <p:pic>
        <p:nvPicPr>
          <p:cNvPr id="4" name="Obraz 3" descr="el.geo.JPG"/>
          <p:cNvPicPr>
            <a:picLocks noChangeAspect="1"/>
          </p:cNvPicPr>
          <p:nvPr/>
        </p:nvPicPr>
        <p:blipFill>
          <a:blip r:embed="rId2" cstate="print"/>
          <a:stretch>
            <a:fillRect/>
          </a:stretch>
        </p:blipFill>
        <p:spPr>
          <a:xfrm>
            <a:off x="5357818" y="2643182"/>
            <a:ext cx="3414536" cy="421481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800" decel="100000"/>
                                        <p:tgtEl>
                                          <p:spTgt spid="3">
                                            <p:txEl>
                                              <p:pRg st="0" end="0"/>
                                            </p:txEl>
                                          </p:spTgt>
                                        </p:tgtEl>
                                      </p:cBhvr>
                                    </p:animEffect>
                                    <p:anim calcmode="lin" valueType="num">
                                      <p:cBhvr>
                                        <p:cTn id="19"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Energia</a:t>
            </a:r>
            <a:endParaRPr lang="pl-PL" dirty="0"/>
          </a:p>
        </p:txBody>
      </p:sp>
      <p:graphicFrame>
        <p:nvGraphicFramePr>
          <p:cNvPr id="4" name="Symbol zastępczy zawartości 3"/>
          <p:cNvGraphicFramePr>
            <a:graphicFrameLocks noGrp="1"/>
          </p:cNvGraphicFramePr>
          <p:nvPr>
            <p:ph idx="1"/>
          </p:nvPr>
        </p:nvGraphicFramePr>
        <p:xfrm>
          <a:off x="457200" y="1882775"/>
          <a:ext cx="8229600" cy="4541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pl-PL" sz="2200" dirty="0" smtClean="0"/>
                        <a:t>WADY</a:t>
                      </a:r>
                      <a:endParaRPr lang="pl-PL" sz="2200" dirty="0"/>
                    </a:p>
                  </a:txBody>
                  <a:tcPr/>
                </a:tc>
                <a:tc>
                  <a:txBody>
                    <a:bodyPr/>
                    <a:lstStyle/>
                    <a:p>
                      <a:r>
                        <a:rPr lang="pl-PL" sz="2200" dirty="0" smtClean="0"/>
                        <a:t>ZALETY</a:t>
                      </a:r>
                      <a:endParaRPr lang="pl-PL" sz="2200" dirty="0"/>
                    </a:p>
                  </a:txBody>
                  <a:tcPr/>
                </a:tc>
              </a:tr>
              <a:tr h="370840">
                <a:tc>
                  <a:txBody>
                    <a:bodyPr/>
                    <a:lstStyle/>
                    <a:p>
                      <a:pPr>
                        <a:buFont typeface="Wingdings" pitchFamily="2" charset="2"/>
                        <a:buChar char="§"/>
                      </a:pPr>
                      <a:r>
                        <a:rPr lang="pl-PL" sz="2200" b="0" baseline="0" dirty="0" smtClean="0"/>
                        <a:t> </a:t>
                      </a:r>
                      <a:r>
                        <a:rPr lang="pl-PL" sz="2200" b="0" dirty="0" smtClean="0"/>
                        <a:t>Wysoki koszt odwiertów i instalacji</a:t>
                      </a:r>
                    </a:p>
                    <a:p>
                      <a:pPr>
                        <a:buFont typeface="Wingdings" pitchFamily="2" charset="2"/>
                        <a:buChar char="§"/>
                      </a:pPr>
                      <a:r>
                        <a:rPr lang="pl-PL" sz="2200" b="0" dirty="0" smtClean="0"/>
                        <a:t> Konieczność częstej konserwacji i czyszczenia systemu geotermalnego</a:t>
                      </a:r>
                    </a:p>
                    <a:p>
                      <a:pPr>
                        <a:buFont typeface="Wingdings" pitchFamily="2" charset="2"/>
                        <a:buChar char="§"/>
                      </a:pPr>
                      <a:r>
                        <a:rPr lang="pl-PL" sz="2200" b="0" dirty="0" smtClean="0"/>
                        <a:t> Możliwość zanieczyszczenia wód gruntowych</a:t>
                      </a:r>
                    </a:p>
                    <a:p>
                      <a:pPr>
                        <a:buFont typeface="Wingdings" pitchFamily="2" charset="2"/>
                        <a:buChar char="§"/>
                      </a:pPr>
                      <a:r>
                        <a:rPr lang="pl-PL" sz="2200" b="0" dirty="0" smtClean="0"/>
                        <a:t> </a:t>
                      </a:r>
                      <a:r>
                        <a:rPr kumimoji="0" lang="pl-PL" sz="2200" kern="1200" dirty="0" smtClean="0">
                          <a:solidFill>
                            <a:schemeClr val="dk1"/>
                          </a:solidFill>
                          <a:latin typeface="+mn-lt"/>
                          <a:ea typeface="+mn-ea"/>
                          <a:cs typeface="+mn-cs"/>
                        </a:rPr>
                        <a:t>Odpowiednie skały występują w niewielu miejscach na świecie</a:t>
                      </a:r>
                      <a:endParaRPr lang="pl-PL" sz="2200" b="0" dirty="0" smtClean="0"/>
                    </a:p>
                    <a:p>
                      <a:pPr>
                        <a:buFont typeface="Wingdings" pitchFamily="2" charset="2"/>
                        <a:buChar char="§"/>
                      </a:pPr>
                      <a:endParaRPr lang="pl-PL" sz="2200" dirty="0"/>
                    </a:p>
                  </a:txBody>
                  <a:tcPr/>
                </a:tc>
                <a:tc>
                  <a:txBody>
                    <a:bodyPr/>
                    <a:lstStyle/>
                    <a:p>
                      <a:pPr>
                        <a:buFont typeface="Wingdings" pitchFamily="2" charset="2"/>
                        <a:buChar char="§"/>
                      </a:pPr>
                      <a:r>
                        <a:rPr lang="pl-PL" sz="2200" b="0" dirty="0" smtClean="0"/>
                        <a:t> Nieograniczone zasoby</a:t>
                      </a:r>
                    </a:p>
                    <a:p>
                      <a:pPr>
                        <a:buFont typeface="Wingdings" pitchFamily="2" charset="2"/>
                        <a:buChar char="§"/>
                      </a:pPr>
                      <a:r>
                        <a:rPr lang="pl-PL" sz="2200" b="0" dirty="0" smtClean="0"/>
                        <a:t> Duże możliwości wykorzystania</a:t>
                      </a:r>
                    </a:p>
                    <a:p>
                      <a:pPr>
                        <a:buFont typeface="Wingdings" pitchFamily="2" charset="2"/>
                        <a:buChar char="§"/>
                      </a:pPr>
                      <a:r>
                        <a:rPr lang="pl-PL" sz="2200" b="0" dirty="0" smtClean="0"/>
                        <a:t> Jej użycie nie jest uzależnione od warunków pogodowych</a:t>
                      </a:r>
                    </a:p>
                    <a:p>
                      <a:pPr>
                        <a:buFont typeface="Wingdings" pitchFamily="2" charset="2"/>
                        <a:buChar char="§"/>
                      </a:pPr>
                      <a:r>
                        <a:rPr lang="pl-PL" sz="2200" b="0" dirty="0" smtClean="0"/>
                        <a:t> </a:t>
                      </a:r>
                      <a:r>
                        <a:rPr kumimoji="0" lang="pl-PL" sz="2200" kern="1200" dirty="0" smtClean="0">
                          <a:solidFill>
                            <a:schemeClr val="dk1"/>
                          </a:solidFill>
                          <a:latin typeface="+mn-lt"/>
                          <a:ea typeface="+mn-ea"/>
                          <a:cs typeface="+mn-cs"/>
                        </a:rPr>
                        <a:t>Przyjazna środowisku naturalnemu</a:t>
                      </a:r>
                    </a:p>
                    <a:p>
                      <a:pPr>
                        <a:buFont typeface="Wingdings" pitchFamily="2" charset="2"/>
                        <a:buChar char="§"/>
                      </a:pPr>
                      <a:r>
                        <a:rPr kumimoji="0" lang="pl-PL" sz="2200" b="0" kern="1200" dirty="0" smtClean="0">
                          <a:solidFill>
                            <a:schemeClr val="dk1"/>
                          </a:solidFill>
                          <a:latin typeface="+mn-lt"/>
                          <a:ea typeface="+mn-ea"/>
                          <a:cs typeface="+mn-cs"/>
                        </a:rPr>
                        <a:t> </a:t>
                      </a:r>
                      <a:r>
                        <a:rPr kumimoji="0" lang="pl-PL" sz="2200" kern="1200" dirty="0" smtClean="0">
                          <a:solidFill>
                            <a:schemeClr val="dk1"/>
                          </a:solidFill>
                          <a:latin typeface="+mn-lt"/>
                          <a:ea typeface="+mn-ea"/>
                          <a:cs typeface="+mn-cs"/>
                        </a:rPr>
                        <a:t>Czyste źródło energii</a:t>
                      </a:r>
                      <a:endParaRPr lang="pl-PL" sz="2200" b="0" dirty="0" smtClean="0"/>
                    </a:p>
                    <a:p>
                      <a:endParaRPr lang="pl-PL" sz="2200" dirty="0"/>
                    </a:p>
                  </a:txBody>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Złoty liść</a:t>
            </a:r>
            <a:endParaRPr lang="pl-PL" dirty="0"/>
          </a:p>
        </p:txBody>
      </p:sp>
      <p:pic>
        <p:nvPicPr>
          <p:cNvPr id="4" name="Symbol zastępczy zawartości 3" descr="gold.JPG"/>
          <p:cNvPicPr>
            <a:picLocks noGrp="1" noChangeAspect="1"/>
          </p:cNvPicPr>
          <p:nvPr>
            <p:ph idx="1"/>
          </p:nvPr>
        </p:nvPicPr>
        <p:blipFill>
          <a:blip r:embed="rId2" cstate="print"/>
          <a:stretch>
            <a:fillRect/>
          </a:stretch>
        </p:blipFill>
        <p:spPr>
          <a:xfrm>
            <a:off x="5214942" y="1000108"/>
            <a:ext cx="3476628" cy="2607471"/>
          </a:xfrm>
        </p:spPr>
      </p:pic>
      <p:sp>
        <p:nvSpPr>
          <p:cNvPr id="5" name="pole tekstowe 4"/>
          <p:cNvSpPr txBox="1"/>
          <p:nvPr/>
        </p:nvSpPr>
        <p:spPr>
          <a:xfrm>
            <a:off x="428596" y="2571744"/>
            <a:ext cx="4786346" cy="3139321"/>
          </a:xfrm>
          <a:prstGeom prst="rect">
            <a:avLst/>
          </a:prstGeom>
          <a:noFill/>
        </p:spPr>
        <p:txBody>
          <a:bodyPr wrap="square" rtlCol="0">
            <a:spAutoFit/>
          </a:bodyPr>
          <a:lstStyle/>
          <a:p>
            <a:r>
              <a:rPr lang="pl-PL" sz="2200" dirty="0"/>
              <a:t>Złoty liść nie rośnie na drzewach, ale może pobierać energię ze Słońca. Zespół amerykańskich techników chemicznych uzyskał </a:t>
            </a:r>
            <a:r>
              <a:rPr lang="pl-PL" sz="2200" dirty="0" err="1"/>
              <a:t>fotosyntetyczne</a:t>
            </a:r>
            <a:r>
              <a:rPr lang="pl-PL" sz="2200" dirty="0"/>
              <a:t> molekuły z roślin i dołączył je do </a:t>
            </a:r>
            <a:r>
              <a:rPr lang="pl-PL" sz="2200" dirty="0" err="1"/>
              <a:t>cieńkich</a:t>
            </a:r>
            <a:r>
              <a:rPr lang="pl-PL" sz="2200" dirty="0"/>
              <a:t> kawałków złota, tworząc w ten sposób </a:t>
            </a:r>
            <a:r>
              <a:rPr lang="pl-PL" sz="2200" dirty="0" err="1"/>
              <a:t>fotosyntetyczny</a:t>
            </a:r>
            <a:r>
              <a:rPr lang="pl-PL" sz="2200" dirty="0"/>
              <a:t> organizm cybernetyczny.</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Różne dziwne wzory : )</a:t>
            </a:r>
            <a:endParaRPr lang="pl-PL" dirty="0"/>
          </a:p>
        </p:txBody>
      </p:sp>
      <p:sp>
        <p:nvSpPr>
          <p:cNvPr id="3" name="Symbol zastępczy zawartości 2"/>
          <p:cNvSpPr>
            <a:spLocks noGrp="1"/>
          </p:cNvSpPr>
          <p:nvPr>
            <p:ph idx="1"/>
          </p:nvPr>
        </p:nvSpPr>
        <p:spPr>
          <a:xfrm>
            <a:off x="500034" y="1714488"/>
            <a:ext cx="8229600" cy="4572000"/>
          </a:xfrm>
        </p:spPr>
        <p:txBody>
          <a:bodyPr>
            <a:noAutofit/>
          </a:bodyPr>
          <a:lstStyle/>
          <a:p>
            <a:r>
              <a:rPr lang="pl-PL" sz="2200" dirty="0" smtClean="0"/>
              <a:t>Zasoby statyczne energii geotermalnej :</a:t>
            </a:r>
          </a:p>
          <a:p>
            <a:pPr>
              <a:buNone/>
            </a:pPr>
            <a:r>
              <a:rPr lang="pl-PL" sz="2200" dirty="0" smtClean="0"/>
              <a:t> </a:t>
            </a:r>
          </a:p>
          <a:p>
            <a:pPr>
              <a:buNone/>
            </a:pPr>
            <a:r>
              <a:rPr lang="fr-FR" sz="2200" dirty="0" smtClean="0"/>
              <a:t>E</a:t>
            </a:r>
            <a:r>
              <a:rPr lang="fr-FR" sz="2200" baseline="-25000" dirty="0" smtClean="0"/>
              <a:t>S </a:t>
            </a:r>
            <a:r>
              <a:rPr lang="fr-FR" sz="2200" dirty="0" smtClean="0"/>
              <a:t>= A*m*((1-n</a:t>
            </a:r>
            <a:r>
              <a:rPr lang="fr-FR" sz="2200" baseline="-25000" dirty="0" smtClean="0"/>
              <a:t>E</a:t>
            </a:r>
            <a:r>
              <a:rPr lang="fr-FR" sz="2200" dirty="0" smtClean="0"/>
              <a:t>)*p</a:t>
            </a:r>
            <a:r>
              <a:rPr lang="fr-FR" sz="2200" baseline="-25000" dirty="0" smtClean="0"/>
              <a:t>S</a:t>
            </a:r>
            <a:r>
              <a:rPr lang="fr-FR" sz="2200" dirty="0" smtClean="0"/>
              <a:t>*c</a:t>
            </a:r>
            <a:r>
              <a:rPr lang="fr-FR" sz="2200" baseline="-25000" dirty="0" smtClean="0"/>
              <a:t>S</a:t>
            </a:r>
            <a:r>
              <a:rPr lang="fr-FR" sz="2200" dirty="0" smtClean="0"/>
              <a:t>+ n</a:t>
            </a:r>
            <a:r>
              <a:rPr lang="fr-FR" sz="2200" baseline="-25000" dirty="0" smtClean="0"/>
              <a:t>E</a:t>
            </a:r>
            <a:r>
              <a:rPr lang="fr-FR" sz="2200" dirty="0" smtClean="0"/>
              <a:t>*p</a:t>
            </a:r>
            <a:r>
              <a:rPr lang="fr-FR" sz="2200" baseline="-25000" dirty="0" smtClean="0"/>
              <a:t>W</a:t>
            </a:r>
            <a:r>
              <a:rPr lang="fr-FR" sz="2200" dirty="0" smtClean="0"/>
              <a:t>*c</a:t>
            </a:r>
            <a:r>
              <a:rPr lang="fr-FR" sz="2200" baseline="-25000" dirty="0" smtClean="0"/>
              <a:t>W</a:t>
            </a:r>
            <a:r>
              <a:rPr lang="fr-FR" sz="2200" dirty="0" smtClean="0"/>
              <a:t>)(T</a:t>
            </a:r>
            <a:r>
              <a:rPr lang="fr-FR" sz="2200" baseline="-25000" dirty="0" smtClean="0"/>
              <a:t>S</a:t>
            </a:r>
            <a:r>
              <a:rPr lang="fr-FR" sz="2200" dirty="0" smtClean="0"/>
              <a:t>-T</a:t>
            </a:r>
            <a:r>
              <a:rPr lang="fr-FR" sz="2200" baseline="-25000" dirty="0" smtClean="0"/>
              <a:t>0</a:t>
            </a:r>
            <a:r>
              <a:rPr lang="fr-FR" sz="2200" dirty="0" smtClean="0"/>
              <a:t>)) [J] (2) </a:t>
            </a:r>
            <a:br>
              <a:rPr lang="fr-FR" sz="2200" dirty="0" smtClean="0"/>
            </a:br>
            <a:r>
              <a:rPr lang="fr-FR" sz="2200" dirty="0" smtClean="0"/>
              <a:t/>
            </a:r>
            <a:br>
              <a:rPr lang="fr-FR" sz="2200" dirty="0" smtClean="0"/>
            </a:br>
            <a:r>
              <a:rPr lang="pl-PL" sz="2200" dirty="0" smtClean="0"/>
              <a:t>Gdzie</a:t>
            </a:r>
            <a:r>
              <a:rPr lang="pl-PL" sz="2200" dirty="0" smtClean="0"/>
              <a:t>: </a:t>
            </a:r>
            <a:br>
              <a:rPr lang="pl-PL" sz="2200" dirty="0" smtClean="0"/>
            </a:br>
            <a:r>
              <a:rPr lang="pl-PL" sz="2200" dirty="0" smtClean="0"/>
              <a:t>A - powierzchnia obszaru, </a:t>
            </a:r>
            <a:br>
              <a:rPr lang="pl-PL" sz="2200" dirty="0" smtClean="0"/>
            </a:br>
            <a:r>
              <a:rPr lang="pl-PL" sz="2200" dirty="0" smtClean="0"/>
              <a:t>m - miąższość warstw wodonośnych, </a:t>
            </a:r>
            <a:br>
              <a:rPr lang="pl-PL" sz="2200" dirty="0" smtClean="0"/>
            </a:br>
            <a:r>
              <a:rPr lang="pl-PL" sz="2200" dirty="0" smtClean="0"/>
              <a:t>n</a:t>
            </a:r>
            <a:r>
              <a:rPr lang="pl-PL" sz="2200" baseline="-25000" dirty="0" smtClean="0"/>
              <a:t>E</a:t>
            </a:r>
            <a:r>
              <a:rPr lang="pl-PL" sz="2200" dirty="0" smtClean="0"/>
              <a:t> - porowatość efektywna skał zbiornikowych, </a:t>
            </a:r>
            <a:br>
              <a:rPr lang="pl-PL" sz="2200" dirty="0" smtClean="0"/>
            </a:br>
            <a:r>
              <a:rPr lang="pl-PL" sz="2200" dirty="0" smtClean="0"/>
              <a:t>T</a:t>
            </a:r>
            <a:r>
              <a:rPr lang="pl-PL" sz="2200" baseline="-25000" dirty="0" smtClean="0"/>
              <a:t>S</a:t>
            </a:r>
            <a:r>
              <a:rPr lang="pl-PL" sz="2200" dirty="0" smtClean="0"/>
              <a:t> - temperatura w stopie zbiornika geotermalnego, </a:t>
            </a:r>
            <a:br>
              <a:rPr lang="pl-PL" sz="2200" dirty="0" smtClean="0"/>
            </a:br>
            <a:r>
              <a:rPr lang="pl-PL" sz="2200" dirty="0" smtClean="0"/>
              <a:t>T</a:t>
            </a:r>
            <a:r>
              <a:rPr lang="pl-PL" sz="2200" baseline="-25000" dirty="0" smtClean="0"/>
              <a:t>0</a:t>
            </a:r>
            <a:r>
              <a:rPr lang="pl-PL" sz="2200" dirty="0" smtClean="0"/>
              <a:t> - średnioroczna temperatura na powierzchni Ziemi, </a:t>
            </a:r>
            <a:br>
              <a:rPr lang="pl-PL" sz="2200" dirty="0" smtClean="0"/>
            </a:br>
            <a:r>
              <a:rPr lang="pl-PL" sz="2200" dirty="0" err="1" smtClean="0"/>
              <a:t>p</a:t>
            </a:r>
            <a:r>
              <a:rPr lang="pl-PL" sz="2200" baseline="-25000" dirty="0" err="1" smtClean="0"/>
              <a:t>W</a:t>
            </a:r>
            <a:r>
              <a:rPr lang="pl-PL" sz="2200" dirty="0" smtClean="0"/>
              <a:t>, </a:t>
            </a:r>
            <a:r>
              <a:rPr lang="pl-PL" sz="2200" dirty="0" err="1" smtClean="0"/>
              <a:t>p</a:t>
            </a:r>
            <a:r>
              <a:rPr lang="pl-PL" sz="2200" baseline="-25000" dirty="0" err="1" smtClean="0"/>
              <a:t>S</a:t>
            </a:r>
            <a:r>
              <a:rPr lang="pl-PL" sz="2200" dirty="0" smtClean="0"/>
              <a:t> - średnia gęstość wody i szkieletu skalnego kg/m3, </a:t>
            </a:r>
            <a:br>
              <a:rPr lang="pl-PL" sz="2200" dirty="0" smtClean="0"/>
            </a:br>
            <a:r>
              <a:rPr lang="pl-PL" sz="2200" dirty="0" err="1" smtClean="0"/>
              <a:t>c</a:t>
            </a:r>
            <a:r>
              <a:rPr lang="pl-PL" sz="2200" baseline="-25000" dirty="0" err="1" smtClean="0"/>
              <a:t>W</a:t>
            </a:r>
            <a:r>
              <a:rPr lang="pl-PL" sz="2200" dirty="0" smtClean="0"/>
              <a:t>, c</a:t>
            </a:r>
            <a:r>
              <a:rPr lang="pl-PL" sz="2200" baseline="-25000" dirty="0" smtClean="0"/>
              <a:t>S</a:t>
            </a:r>
            <a:r>
              <a:rPr lang="pl-PL" sz="2200" dirty="0" smtClean="0"/>
              <a:t> - średnie ciepło właściwe wody i szkieletu skalnego J/</a:t>
            </a:r>
            <a:r>
              <a:rPr lang="pl-PL" sz="2200" dirty="0" err="1" smtClean="0"/>
              <a:t>kg*K</a:t>
            </a:r>
            <a:r>
              <a:rPr lang="pl-PL" sz="2200" dirty="0" smtClean="0"/>
              <a:t>. </a:t>
            </a:r>
            <a:br>
              <a:rPr lang="pl-PL" sz="2200" dirty="0" smtClean="0"/>
            </a:br>
            <a:endParaRPr lang="pl-PL"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lide(fromBottom)">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slide(fromBottom)">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1500174"/>
            <a:ext cx="8229600" cy="4572000"/>
          </a:xfrm>
        </p:spPr>
        <p:txBody>
          <a:bodyPr>
            <a:normAutofit/>
          </a:bodyPr>
          <a:lstStyle/>
          <a:p>
            <a:r>
              <a:rPr lang="pl-PL" sz="2200" dirty="0" smtClean="0"/>
              <a:t>Ilość ciepła jaka jest skumulowana w danym zbiorniku skalnym można obliczyć za pomocą wzoru</a:t>
            </a:r>
            <a:r>
              <a:rPr lang="pl-PL" sz="2200" dirty="0" smtClean="0"/>
              <a:t>:</a:t>
            </a:r>
          </a:p>
          <a:p>
            <a:pPr>
              <a:buNone/>
            </a:pPr>
            <a:endParaRPr lang="pl-PL" sz="2200" dirty="0" smtClean="0"/>
          </a:p>
          <a:p>
            <a:pPr>
              <a:buNone/>
            </a:pPr>
            <a:r>
              <a:rPr lang="fr-FR" sz="2200" dirty="0" smtClean="0"/>
              <a:t>Q=P*m*p*(T</a:t>
            </a:r>
            <a:r>
              <a:rPr lang="fr-FR" sz="2200" baseline="-25000" dirty="0" smtClean="0"/>
              <a:t>0</a:t>
            </a:r>
            <a:r>
              <a:rPr lang="fr-FR" sz="2200" dirty="0" smtClean="0"/>
              <a:t>-T</a:t>
            </a:r>
            <a:r>
              <a:rPr lang="fr-FR" sz="2200" baseline="-25000" dirty="0" smtClean="0"/>
              <a:t>K</a:t>
            </a:r>
            <a:r>
              <a:rPr lang="fr-FR" sz="2200" dirty="0" smtClean="0"/>
              <a:t>)*1015 [cal</a:t>
            </a:r>
            <a:r>
              <a:rPr lang="fr-FR" sz="2200" dirty="0" smtClean="0"/>
              <a:t>]</a:t>
            </a:r>
            <a:endParaRPr lang="pl-PL" sz="2200" dirty="0" smtClean="0"/>
          </a:p>
          <a:p>
            <a:pPr>
              <a:buNone/>
            </a:pPr>
            <a:endParaRPr lang="pl-PL" sz="2200" dirty="0" smtClean="0"/>
          </a:p>
          <a:p>
            <a:pPr>
              <a:buNone/>
            </a:pPr>
            <a:r>
              <a:rPr lang="pl-PL" sz="2200" dirty="0" smtClean="0"/>
              <a:t>Gdzie: </a:t>
            </a:r>
            <a:br>
              <a:rPr lang="pl-PL" sz="2200" dirty="0" smtClean="0"/>
            </a:br>
            <a:r>
              <a:rPr lang="pl-PL" sz="2200" dirty="0" smtClean="0"/>
              <a:t>P - powierzchnia obszaru zbiornika, </a:t>
            </a:r>
            <a:br>
              <a:rPr lang="pl-PL" sz="2200" dirty="0" smtClean="0"/>
            </a:br>
            <a:r>
              <a:rPr lang="pl-PL" sz="2200" dirty="0" smtClean="0"/>
              <a:t>m - grubość poziomu geotermalnego (miąższość), </a:t>
            </a:r>
            <a:br>
              <a:rPr lang="pl-PL" sz="2200" dirty="0" smtClean="0"/>
            </a:br>
            <a:r>
              <a:rPr lang="pl-PL" sz="2200" dirty="0" smtClean="0"/>
              <a:t>p - średnia zawartość efektywna skał zbiornikowych, </a:t>
            </a:r>
            <a:br>
              <a:rPr lang="pl-PL" sz="2200" dirty="0" smtClean="0"/>
            </a:br>
            <a:r>
              <a:rPr lang="pl-PL" sz="2200" dirty="0" smtClean="0"/>
              <a:t>T</a:t>
            </a:r>
            <a:r>
              <a:rPr lang="pl-PL" sz="2200" baseline="-25000" dirty="0" smtClean="0"/>
              <a:t>0</a:t>
            </a:r>
            <a:r>
              <a:rPr lang="pl-PL" sz="2200" dirty="0" smtClean="0"/>
              <a:t> - temperatura wody w zbiorniku, </a:t>
            </a:r>
            <a:br>
              <a:rPr lang="pl-PL" sz="2200" dirty="0" smtClean="0"/>
            </a:br>
            <a:r>
              <a:rPr lang="pl-PL" sz="2200" dirty="0" smtClean="0"/>
              <a:t>T</a:t>
            </a:r>
            <a:r>
              <a:rPr lang="pl-PL" sz="2200" baseline="-25000" dirty="0" smtClean="0"/>
              <a:t>K</a:t>
            </a:r>
            <a:r>
              <a:rPr lang="pl-PL" sz="2200" dirty="0" smtClean="0"/>
              <a:t> - temperatura wody zatłaczanej do złoża, </a:t>
            </a:r>
            <a:br>
              <a:rPr lang="pl-PL" sz="2200" dirty="0" smtClean="0"/>
            </a:br>
            <a:r>
              <a:rPr lang="pl-PL" sz="2200" dirty="0" smtClean="0"/>
              <a:t>1015 - przelicznik do zmiany objętości z km3 na cm3. </a:t>
            </a:r>
          </a:p>
          <a:p>
            <a:endParaRPr lang="pl-PL"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2"/>
          <p:cNvSpPr txBox="1">
            <a:spLocks/>
          </p:cNvSpPr>
          <p:nvPr/>
        </p:nvSpPr>
        <p:spPr>
          <a:xfrm>
            <a:off x="571472" y="3143248"/>
            <a:ext cx="8229600" cy="4572000"/>
          </a:xfrm>
          <a:prstGeom prst="rect">
            <a:avLst/>
          </a:prstGeom>
        </p:spPr>
        <p:txBody>
          <a:bodyPr vert="horz" anchor="t">
            <a:normAutofit/>
          </a:bodyPr>
          <a:lstStyle/>
          <a:p>
            <a:pPr marL="54864"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pl-PL" sz="2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54864"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pl-PL" sz="2200" b="0" i="0" u="none" strike="noStrike" kern="1200" cap="none" spc="0" normalizeH="0" baseline="0" noProof="0" dirty="0" smtClean="0">
                <a:ln>
                  <a:noFill/>
                </a:ln>
                <a:solidFill>
                  <a:schemeClr val="tx1">
                    <a:tint val="75000"/>
                  </a:schemeClr>
                </a:solidFill>
                <a:effectLst/>
                <a:uLnTx/>
                <a:uFillTx/>
                <a:latin typeface="+mn-lt"/>
                <a:ea typeface="+mn-ea"/>
                <a:cs typeface="+mn-cs"/>
              </a:rPr>
              <a:t>Jak już pewnie wszyscy się domyślili, te metody pozyskiwania energii będą opierały się na wykorzystaniu wody. </a:t>
            </a:r>
            <a:endParaRPr kumimoji="0" lang="pl-PL" sz="2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2" descr="C:\Documents and Settings\x\Pulpit\MATERIAŁY DO PROJEKTU\STRONY INT\imgres zdjecia energia typy_pliki\a_data\0-energia-wody.jpg"/>
          <p:cNvPicPr>
            <a:picLocks noChangeAspect="1" noChangeArrowheads="1"/>
          </p:cNvPicPr>
          <p:nvPr/>
        </p:nvPicPr>
        <p:blipFill>
          <a:blip r:embed="rId2" cstate="print"/>
          <a:srcRect/>
          <a:stretch>
            <a:fillRect/>
          </a:stretch>
        </p:blipFill>
        <p:spPr bwMode="auto">
          <a:xfrm>
            <a:off x="4714876" y="1214422"/>
            <a:ext cx="2857520" cy="1945546"/>
          </a:xfrm>
          <a:prstGeom prst="rect">
            <a:avLst/>
          </a:prstGeom>
        </p:spPr>
      </p:pic>
      <p:sp>
        <p:nvSpPr>
          <p:cNvPr id="8" name="Tytuł 1"/>
          <p:cNvSpPr txBox="1">
            <a:spLocks/>
          </p:cNvSpPr>
          <p:nvPr/>
        </p:nvSpPr>
        <p:spPr>
          <a:xfrm>
            <a:off x="457200" y="267494"/>
            <a:ext cx="8229600" cy="1399032"/>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l-PL" sz="3600" b="1"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60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Hydroenergetyka</a:t>
            </a:r>
            <a:endParaRPr kumimoji="0" lang="pl-PL" sz="360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200" dirty="0" smtClean="0"/>
              <a:t>Moc cieplna możliwa do uzyskania ze złoża: </a:t>
            </a:r>
          </a:p>
          <a:p>
            <a:pPr>
              <a:buNone/>
            </a:pPr>
            <a:r>
              <a:rPr lang="pl-PL" sz="2200" dirty="0" smtClean="0"/>
              <a:t/>
            </a:r>
            <a:br>
              <a:rPr lang="pl-PL" sz="2200" dirty="0" smtClean="0"/>
            </a:br>
            <a:r>
              <a:rPr lang="pl-PL" sz="2200" dirty="0" smtClean="0"/>
              <a:t>P</a:t>
            </a:r>
            <a:r>
              <a:rPr lang="pl-PL" sz="2200" baseline="-25000" dirty="0" smtClean="0"/>
              <a:t>T </a:t>
            </a:r>
            <a:r>
              <a:rPr lang="pl-PL" sz="2200" dirty="0" smtClean="0"/>
              <a:t>= </a:t>
            </a:r>
            <a:r>
              <a:rPr lang="pl-PL" sz="2200" dirty="0" err="1" smtClean="0"/>
              <a:t>Q*C</a:t>
            </a:r>
            <a:r>
              <a:rPr lang="pl-PL" sz="2200" baseline="-25000" dirty="0" err="1" smtClean="0"/>
              <a:t>W</a:t>
            </a:r>
            <a:r>
              <a:rPr lang="pl-PL" sz="2200" dirty="0" smtClean="0"/>
              <a:t>*(T</a:t>
            </a:r>
            <a:r>
              <a:rPr lang="pl-PL" sz="2200" baseline="-25000" dirty="0" smtClean="0"/>
              <a:t>1</a:t>
            </a:r>
            <a:r>
              <a:rPr lang="pl-PL" sz="2200" dirty="0" smtClean="0"/>
              <a:t>-T</a:t>
            </a:r>
            <a:r>
              <a:rPr lang="pl-PL" sz="2200" baseline="-25000" dirty="0" smtClean="0"/>
              <a:t>2</a:t>
            </a:r>
            <a:r>
              <a:rPr lang="pl-PL" sz="2200" dirty="0" smtClean="0"/>
              <a:t>) [</a:t>
            </a:r>
            <a:r>
              <a:rPr lang="pl-PL" sz="2200" dirty="0" err="1" smtClean="0"/>
              <a:t>kW</a:t>
            </a:r>
            <a:r>
              <a:rPr lang="pl-PL" sz="2200" dirty="0" smtClean="0"/>
              <a:t>] </a:t>
            </a:r>
            <a:br>
              <a:rPr lang="pl-PL" sz="2200" dirty="0" smtClean="0"/>
            </a:br>
            <a:endParaRPr lang="pl-PL" sz="2200" dirty="0" smtClean="0"/>
          </a:p>
          <a:p>
            <a:pPr>
              <a:buNone/>
            </a:pPr>
            <a:r>
              <a:rPr lang="pl-PL" sz="2200" dirty="0" smtClean="0"/>
              <a:t/>
            </a:r>
            <a:br>
              <a:rPr lang="pl-PL" sz="2200" dirty="0" smtClean="0"/>
            </a:br>
            <a:r>
              <a:rPr lang="pl-PL" sz="2200" dirty="0" smtClean="0"/>
              <a:t>Gdzie: </a:t>
            </a:r>
            <a:br>
              <a:rPr lang="pl-PL" sz="2200" dirty="0" smtClean="0"/>
            </a:br>
            <a:r>
              <a:rPr lang="pl-PL" sz="2200" dirty="0" smtClean="0"/>
              <a:t>Q - wydajność otworu, </a:t>
            </a:r>
            <a:br>
              <a:rPr lang="pl-PL" sz="2200" dirty="0" smtClean="0"/>
            </a:br>
            <a:r>
              <a:rPr lang="pl-PL" sz="2200" dirty="0" smtClean="0"/>
              <a:t>C</a:t>
            </a:r>
            <a:r>
              <a:rPr lang="pl-PL" sz="2200" baseline="-25000" dirty="0" smtClean="0"/>
              <a:t>W</a:t>
            </a:r>
            <a:r>
              <a:rPr lang="pl-PL" sz="2200" dirty="0" smtClean="0"/>
              <a:t> - ciepło właściwe wody, </a:t>
            </a:r>
            <a:br>
              <a:rPr lang="pl-PL" sz="2200" dirty="0" smtClean="0"/>
            </a:br>
            <a:r>
              <a:rPr lang="pl-PL" sz="2200" dirty="0" smtClean="0"/>
              <a:t>T</a:t>
            </a:r>
            <a:r>
              <a:rPr lang="pl-PL" sz="2200" baseline="-25000" dirty="0" smtClean="0"/>
              <a:t>1</a:t>
            </a:r>
            <a:r>
              <a:rPr lang="pl-PL" sz="2200" dirty="0" smtClean="0"/>
              <a:t> - T</a:t>
            </a:r>
            <a:r>
              <a:rPr lang="pl-PL" sz="2200" baseline="-25000" dirty="0" smtClean="0"/>
              <a:t>2</a:t>
            </a:r>
            <a:r>
              <a:rPr lang="pl-PL" sz="2200" dirty="0" smtClean="0"/>
              <a:t> - temperatura schłodzenia wody. </a:t>
            </a:r>
            <a:br>
              <a:rPr lang="pl-PL" sz="2200" dirty="0" smtClean="0"/>
            </a:br>
            <a:endParaRPr lang="pl-PL" sz="2200" dirty="0" smtClean="0"/>
          </a:p>
          <a:p>
            <a:endParaRPr lang="pl-PL"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b="0" dirty="0" smtClean="0"/>
              <a:t>Energia wiatrowa</a:t>
            </a:r>
            <a:endParaRPr lang="pl-PL" sz="4200" b="0" dirty="0"/>
          </a:p>
        </p:txBody>
      </p:sp>
      <p:sp>
        <p:nvSpPr>
          <p:cNvPr id="3" name="Symbol zastępczy tekstu 2"/>
          <p:cNvSpPr>
            <a:spLocks noGrp="1"/>
          </p:cNvSpPr>
          <p:nvPr>
            <p:ph type="body" idx="1"/>
          </p:nvPr>
        </p:nvSpPr>
        <p:spPr>
          <a:xfrm>
            <a:off x="381000" y="1633536"/>
            <a:ext cx="7119958" cy="2081216"/>
          </a:xfrm>
        </p:spPr>
        <p:txBody>
          <a:bodyPr>
            <a:noAutofit/>
          </a:bodyPr>
          <a:lstStyle/>
          <a:p>
            <a:r>
              <a:rPr lang="pl-PL" sz="2200" dirty="0" smtClean="0"/>
              <a:t>Energia wiatr jest odnawialnym źródłem energii, która jest przekształconą formą energii słonecznej. Definiuje się go jako ruch powietrza spowodowany różnicą gęstości ogrzanych mas powietrza i ich przemieszczaniem ku górze. Powoduje to różnicę ciśnień, a naturalna tendencja do ich wyrównywania powoduje powstawanie wiatru. </a:t>
            </a:r>
          </a:p>
          <a:p>
            <a:endParaRPr lang="pl-PL" sz="2200" dirty="0"/>
          </a:p>
        </p:txBody>
      </p:sp>
      <p:pic>
        <p:nvPicPr>
          <p:cNvPr id="11266" name="Picture 2" descr="300px-El-v-01_ubt"/>
          <p:cNvPicPr>
            <a:picLocks noChangeAspect="1" noChangeArrowheads="1"/>
          </p:cNvPicPr>
          <p:nvPr/>
        </p:nvPicPr>
        <p:blipFill>
          <a:blip r:embed="rId2" cstate="print"/>
          <a:srcRect/>
          <a:stretch>
            <a:fillRect/>
          </a:stretch>
        </p:blipFill>
        <p:spPr bwMode="auto">
          <a:xfrm>
            <a:off x="3214677" y="4357694"/>
            <a:ext cx="5600397" cy="2338166"/>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randombar(horizontal)">
                                      <p:cBhvr>
                                        <p:cTn id="2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Energia wiatrowa w Polsce</a:t>
            </a:r>
            <a:endParaRPr lang="pl-PL" dirty="0"/>
          </a:p>
        </p:txBody>
      </p:sp>
      <p:pic>
        <p:nvPicPr>
          <p:cNvPr id="4" name="Symbol zastępczy zawartości 3" descr="poland.JPG"/>
          <p:cNvPicPr>
            <a:picLocks noGrp="1" noChangeAspect="1"/>
          </p:cNvPicPr>
          <p:nvPr>
            <p:ph idx="1"/>
          </p:nvPr>
        </p:nvPicPr>
        <p:blipFill>
          <a:blip r:embed="rId2" cstate="print"/>
          <a:stretch>
            <a:fillRect/>
          </a:stretch>
        </p:blipFill>
        <p:spPr>
          <a:xfrm>
            <a:off x="3912198" y="2357430"/>
            <a:ext cx="5033348" cy="4500570"/>
          </a:xfrm>
        </p:spPr>
      </p:pic>
      <p:sp>
        <p:nvSpPr>
          <p:cNvPr id="5" name="pole tekstowe 4"/>
          <p:cNvSpPr txBox="1"/>
          <p:nvPr/>
        </p:nvSpPr>
        <p:spPr>
          <a:xfrm>
            <a:off x="214282" y="1428736"/>
            <a:ext cx="4000528" cy="2800767"/>
          </a:xfrm>
          <a:prstGeom prst="rect">
            <a:avLst/>
          </a:prstGeom>
          <a:noFill/>
        </p:spPr>
        <p:txBody>
          <a:bodyPr wrap="square" rtlCol="0">
            <a:spAutoFit/>
          </a:bodyPr>
          <a:lstStyle/>
          <a:p>
            <a:r>
              <a:rPr lang="pl-PL" sz="2200" dirty="0"/>
              <a:t>Moc uzyskiwana z elektrowni wiatrowych to około 666 MW (stan 30.09.2009, źródło URE). Wśród inwestycji wyróżnić można 14 profesjonalnych projektów:</a:t>
            </a:r>
          </a:p>
          <a:p>
            <a:endParaRPr lang="pl-PL"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175 -0.03704 C -0.18663 -0.0382 -0.19826 -0.03843 -0.20972 -0.04075 C -0.21892 -0.0426 -0.22083 -0.04584 -0.22778 -0.05001 C -0.23403 -0.05371 -0.24149 -0.05417 -0.24722 -0.05926 C -0.26823 -0.07801 -0.25868 -0.06852 -0.27639 -0.08704 C -0.28976 -0.10093 -0.29757 -0.12917 -0.31111 -0.1426 C -0.31476 -0.15718 -0.3092 -0.13797 -0.31667 -0.15371 C -0.31805 -0.15649 -0.3184 -0.15996 -0.31944 -0.16297 C -0.32101 -0.16714 -0.32621 -0.17501 -0.32778 -0.17778 C -0.33698 -0.19422 -0.32239 -0.16922 -0.33333 -0.1926 C -0.33559 -0.19746 -0.33906 -0.20093 -0.34167 -0.20556 C -0.34358 -0.2132 -0.34687 -0.21899 -0.35 -0.22593 C -0.35139 -0.23751 -0.35503 -0.24607 -0.35694 -0.25741 C -0.35764 -0.26112 -0.35729 -0.26505 -0.35833 -0.26852 C -0.36684 -0.29769 -0.36371 -0.26135 -0.36944 -0.30741 C -0.36996 -0.31112 -0.37031 -0.31482 -0.37083 -0.31852 C -0.37118 -0.32153 -0.37187 -0.32477 -0.37222 -0.32778 C -0.37326 -0.33519 -0.375 -0.35001 -0.375 -0.35001 C -0.37448 -0.36413 -0.37465 -0.37848 -0.37361 -0.3926 C -0.37205 -0.4132 -0.35608 -0.43403 -0.34722 -0.44815 C -0.34479 -0.45209 -0.34392 -0.45718 -0.34167 -0.46112 C -0.32899 -0.48288 -0.31094 -0.50695 -0.29167 -0.51667 C -0.27587 -0.53426 -0.26059 -0.53797 -0.24167 -0.54815 C -0.23246 -0.55301 -0.22361 -0.55718 -0.21389 -0.55926 C -0.13194 -0.55672 -0.05 -0.55533 0.03195 -0.55186 C 0.04219 -0.55139 0.08403 -0.52315 0.08889 -0.51667 C 0.09254 -0.51181 0.09583 -0.50602 0.1 -0.50186 C 0.10521 -0.49676 0.11146 -0.49376 0.11667 -0.48889 C 0.15087 -0.45695 0.17327 -0.41019 0.17778 -0.35556 C 0.17483 -0.31343 0.17708 -0.29954 0.16389 -0.26852 C 0.16198 -0.2507 0.15295 -0.22315 0.14167 -0.21112 C 0.12761 -0.19607 0.10955 -0.19121 0.09306 -0.18334 C 0.06059 -0.16783 0.02847 -0.15163 -0.00555 -0.1426 C -0.0151 -0.14005 -0.025 -0.14144 -0.03472 -0.14075 C -0.03837 -0.13959 -0.04219 -0.1382 -0.04583 -0.13704 C -0.04983 -0.13565 -0.05295 -0.13149 -0.05694 -0.12964 C -0.06024 -0.12524 -0.06337 -0.12107 -0.06667 -0.11667 C -0.06805 -0.11482 -0.07083 -0.11112 -0.07083 -0.11112 C -0.07274 -0.10348 -0.07465 -0.09885 -0.08055 -0.0963 C -0.08489 -0.0919 -0.09618 -0.08288 -0.1 -0.07593 C -0.10851 -0.06042 -0.11233 -0.0507 -0.11805 -0.03519 C -0.11858 -0.03218 -0.11875 -0.02894 -0.11944 -0.02593 C -0.12014 -0.02223 -0.12222 -0.01482 -0.12222 -0.01482 C -0.1217 -0.0007 -0.12205 0.01365 -0.12083 0.02777 C -0.12048 0.03194 -0.11441 0.04351 -0.1125 0.04629 C -0.09844 0.06689 -0.08246 0.08379 -0.0625 0.09259 C -0.05 0.09814 -0.0375 0.10416 -0.025 0.10925 C -0.0217 0.11064 -0.01858 0.11157 -0.01528 0.11296 C -0.0125 0.11411 -0.00694 0.11666 -0.00694 0.11666 C -0.00642 0.11666 0.04045 0.11921 0.05556 0.11111 C 0.0658 0.10555 0.08958 0.08796 0.09722 0.07777 C 0.11997 0.04745 0.13142 -0.01644 0.1375 -0.05741 C 0.13663 -0.08403 0.13663 -0.11065 0.13472 -0.13704 C 0.13316 -0.15903 0.12257 -0.18565 0.11389 -0.20371 C 0.09392 -0.24491 0.05747 -0.30394 0.01945 -0.31667 C 0.01649 -0.31598 0.0007 -0.31598 -0.00278 -0.30741 C -0.00972 -0.29051 -0.00972 -0.25649 -0.01111 -0.23889 C -0.00885 -0.17709 -0.00798 -0.11551 -0.00555 -0.05371 C -0.00521 -0.04422 2.77778E-7 -0.03542 2.77778E-7 -0.02593 C 2.77778E-7 -0.01737 2.77778E-7 -0.00857 2.77778E-7 -5.18519E-6 " pathEditMode="relative" ptsTypes="fffffffffffffffffffffffffffffffffffffffffffffffffffffffffffA">
                                      <p:cBhvr>
                                        <p:cTn id="1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Korzyści płynące z tej energii</a:t>
            </a:r>
            <a:endParaRPr lang="pl-PL" dirty="0"/>
          </a:p>
        </p:txBody>
      </p:sp>
      <p:sp>
        <p:nvSpPr>
          <p:cNvPr id="3" name="Symbol zastępczy zawartości 2"/>
          <p:cNvSpPr>
            <a:spLocks noGrp="1"/>
          </p:cNvSpPr>
          <p:nvPr>
            <p:ph idx="1"/>
          </p:nvPr>
        </p:nvSpPr>
        <p:spPr/>
        <p:txBody>
          <a:bodyPr>
            <a:normAutofit/>
          </a:bodyPr>
          <a:lstStyle/>
          <a:p>
            <a:r>
              <a:rPr lang="pl-PL" sz="2200" dirty="0" smtClean="0"/>
              <a:t>Niskie koszty eksploatacyjne pozyskiwania energii </a:t>
            </a:r>
            <a:r>
              <a:rPr lang="pl-PL" sz="2200" dirty="0" smtClean="0"/>
              <a:t>wiatru</a:t>
            </a:r>
          </a:p>
          <a:p>
            <a:r>
              <a:rPr lang="pl-PL" sz="2200" dirty="0" smtClean="0"/>
              <a:t>Kreowanie wzrostu </a:t>
            </a:r>
            <a:r>
              <a:rPr lang="pl-PL" sz="2200" dirty="0" smtClean="0"/>
              <a:t>gospodarczego</a:t>
            </a:r>
          </a:p>
          <a:p>
            <a:pPr lvl="0"/>
            <a:r>
              <a:rPr lang="pl-PL" sz="2200" dirty="0" smtClean="0"/>
              <a:t>Przy wytwarzaniu energii z wiatru brak jest odpadów stałych i gazowych, nie występuje degradacja i zanieczyszczanie gleby, brak degradacji terenu oraz strat w obiegu wody.</a:t>
            </a:r>
          </a:p>
          <a:p>
            <a:r>
              <a:rPr lang="pl-PL" sz="2200" dirty="0" smtClean="0"/>
              <a:t>Rozwój </a:t>
            </a:r>
            <a:r>
              <a:rPr lang="pl-PL" sz="2200" dirty="0" smtClean="0"/>
              <a:t>nowych technologii i </a:t>
            </a:r>
            <a:r>
              <a:rPr lang="pl-PL" sz="2200" dirty="0" smtClean="0"/>
              <a:t>innowacji</a:t>
            </a:r>
          </a:p>
          <a:p>
            <a:pPr lvl="0"/>
            <a:r>
              <a:rPr lang="pl-PL" sz="2200" dirty="0" smtClean="0"/>
              <a:t>Wiatr stanowi niewyczerpalne, odnawialne źródło energii, przez co jego wykorzystanie pozwala na ograniczane zużywania zasobów paliw kopalnych.</a:t>
            </a:r>
          </a:p>
          <a:p>
            <a:pPr lvl="0"/>
            <a:r>
              <a:rPr lang="pl-PL" sz="2200" dirty="0" smtClean="0"/>
              <a:t>Możliwość </a:t>
            </a:r>
            <a:r>
              <a:rPr lang="pl-PL" sz="2200" dirty="0" smtClean="0"/>
              <a:t>szybkiej instalacji dużych mocy wytwórczych,</a:t>
            </a:r>
          </a:p>
          <a:p>
            <a:endParaRPr lang="pl-PL" sz="2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Moc elektrowni wiatrowej</a:t>
            </a:r>
            <a:endParaRPr lang="pl-PL"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642910" y="1571612"/>
            <a:ext cx="7895158" cy="5072098"/>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22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785794"/>
            <a:ext cx="8229600" cy="4572000"/>
          </a:xfrm>
        </p:spPr>
        <p:txBody>
          <a:bodyPr>
            <a:noAutofit/>
          </a:bodyPr>
          <a:lstStyle/>
          <a:p>
            <a:pPr>
              <a:buNone/>
            </a:pPr>
            <a:r>
              <a:rPr lang="pl-PL" sz="2200" dirty="0" smtClean="0"/>
              <a:t>	Moc </a:t>
            </a:r>
            <a:r>
              <a:rPr lang="pl-PL" sz="2200" dirty="0" smtClean="0"/>
              <a:t>wiatru wynika z energii kinetycznej strumienia powietrza przechodzącego przez powierzchnię S z prędkością V</a:t>
            </a:r>
            <a:r>
              <a:rPr lang="pl-PL" sz="2200" baseline="-25000" dirty="0" smtClean="0"/>
              <a:t>1</a:t>
            </a:r>
            <a:r>
              <a:rPr lang="pl-PL" sz="2200" dirty="0" smtClean="0"/>
              <a:t> w czasie t. Moc elektrowni wiatrowej determinują silnik wiatrowy i prądnica elektryczna </a:t>
            </a:r>
            <a:r>
              <a:rPr lang="pl-PL" sz="2200" dirty="0" smtClean="0"/>
              <a:t>:</a:t>
            </a:r>
            <a:endParaRPr lang="pl-PL" sz="2200" dirty="0" smtClean="0"/>
          </a:p>
          <a:p>
            <a:pPr>
              <a:buNone/>
            </a:pPr>
            <a:r>
              <a:rPr lang="pl-PL" sz="2200" dirty="0" smtClean="0"/>
              <a:t>                                                                             </a:t>
            </a:r>
            <a:br>
              <a:rPr lang="pl-PL" sz="2200" dirty="0" smtClean="0"/>
            </a:b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r>
              <a:rPr lang="pl-PL" sz="2200" dirty="0" smtClean="0"/>
              <a:t>gdzie</a:t>
            </a:r>
            <a:r>
              <a:rPr lang="pl-PL" sz="2200" dirty="0" smtClean="0"/>
              <a:t>: </a:t>
            </a:r>
            <a:br>
              <a:rPr lang="pl-PL" sz="2200" dirty="0" smtClean="0"/>
            </a:br>
            <a:r>
              <a:rPr lang="pl-PL" sz="2200" dirty="0" smtClean="0"/>
              <a:t>V – gęstość powietrza (V = 1,29 kg/m</a:t>
            </a:r>
            <a:r>
              <a:rPr lang="pl-PL" sz="2200" baseline="30000" dirty="0" smtClean="0"/>
              <a:t>3</a:t>
            </a:r>
            <a:r>
              <a:rPr lang="pl-PL" sz="2200" dirty="0" smtClean="0"/>
              <a:t>  w temp. 0</a:t>
            </a:r>
            <a:r>
              <a:rPr lang="pl-PL" sz="2200" baseline="30000" dirty="0" smtClean="0"/>
              <a:t>o</a:t>
            </a:r>
            <a:r>
              <a:rPr lang="pl-PL" sz="2200" dirty="0" smtClean="0"/>
              <a:t>C i ciśnieniem 981 </a:t>
            </a:r>
            <a:r>
              <a:rPr lang="pl-PL" sz="2200" dirty="0" err="1" smtClean="0"/>
              <a:t>hPa</a:t>
            </a:r>
            <a:r>
              <a:rPr lang="pl-PL" sz="2200" dirty="0" smtClean="0"/>
              <a:t>),</a:t>
            </a:r>
            <a:br>
              <a:rPr lang="pl-PL" sz="2200" dirty="0" smtClean="0"/>
            </a:br>
            <a:r>
              <a:rPr lang="pl-PL" sz="2200" dirty="0" smtClean="0"/>
              <a:t>S, D – powierzchnia i średnica wirnika turbiny wiatrowej,</a:t>
            </a:r>
            <a:br>
              <a:rPr lang="pl-PL" sz="2200" dirty="0" smtClean="0"/>
            </a:br>
            <a:r>
              <a:rPr lang="pl-PL" sz="2200" dirty="0" smtClean="0"/>
              <a:t>V</a:t>
            </a:r>
            <a:r>
              <a:rPr lang="pl-PL" sz="2200" baseline="-25000" dirty="0" smtClean="0"/>
              <a:t>1</a:t>
            </a:r>
            <a:r>
              <a:rPr lang="pl-PL" sz="2200" dirty="0" smtClean="0"/>
              <a:t>    – prędkość wiatru. </a:t>
            </a:r>
          </a:p>
          <a:p>
            <a:pPr>
              <a:buNone/>
            </a:pPr>
            <a:endParaRPr lang="pl-PL" sz="2200" dirty="0"/>
          </a:p>
        </p:txBody>
      </p:sp>
      <p:pic>
        <p:nvPicPr>
          <p:cNvPr id="4" name="Obraz 3" descr="wz1.JPG"/>
          <p:cNvPicPr>
            <a:picLocks noChangeAspect="1"/>
          </p:cNvPicPr>
          <p:nvPr/>
        </p:nvPicPr>
        <p:blipFill>
          <a:blip r:embed="rId2" cstate="print"/>
          <a:stretch>
            <a:fillRect/>
          </a:stretch>
        </p:blipFill>
        <p:spPr>
          <a:xfrm>
            <a:off x="3500430" y="2428868"/>
            <a:ext cx="1625722" cy="561978"/>
          </a:xfrm>
          <a:prstGeom prst="rect">
            <a:avLst/>
          </a:prstGeom>
        </p:spPr>
      </p:pic>
      <p:pic>
        <p:nvPicPr>
          <p:cNvPr id="5" name="Obraz 4" descr="wz1.JPG"/>
          <p:cNvPicPr>
            <a:picLocks noChangeAspect="1"/>
          </p:cNvPicPr>
          <p:nvPr/>
        </p:nvPicPr>
        <p:blipFill>
          <a:blip r:embed="rId3" cstate="print"/>
          <a:stretch>
            <a:fillRect/>
          </a:stretch>
        </p:blipFill>
        <p:spPr>
          <a:xfrm>
            <a:off x="3428992" y="3143248"/>
            <a:ext cx="1900248" cy="542928"/>
          </a:xfrm>
          <a:prstGeom prst="rect">
            <a:avLst/>
          </a:prstGeom>
        </p:spPr>
      </p:pic>
      <p:pic>
        <p:nvPicPr>
          <p:cNvPr id="6" name="Obraz 5" descr="wz1.JPG"/>
          <p:cNvPicPr>
            <a:picLocks noChangeAspect="1"/>
          </p:cNvPicPr>
          <p:nvPr/>
        </p:nvPicPr>
        <p:blipFill>
          <a:blip r:embed="rId4" cstate="print"/>
          <a:stretch>
            <a:fillRect/>
          </a:stretch>
        </p:blipFill>
        <p:spPr>
          <a:xfrm>
            <a:off x="2285984" y="3857628"/>
            <a:ext cx="4242318" cy="57150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sz="2200" dirty="0" smtClean="0"/>
              <a:t>	Moc</a:t>
            </a:r>
            <a:r>
              <a:rPr lang="pl-PL" sz="2200" dirty="0" smtClean="0"/>
              <a:t>, którą można odzyskać przy pomocy silnika wiatrowego, przy uwzględnieniu ciągłości przepływu strumienia powietrza i różnicy prędkości strumienia powietrza przed (V</a:t>
            </a:r>
            <a:r>
              <a:rPr lang="pl-PL" sz="2200" baseline="-25000" dirty="0" smtClean="0"/>
              <a:t>1</a:t>
            </a:r>
            <a:r>
              <a:rPr lang="pl-PL" sz="2200" dirty="0" smtClean="0"/>
              <a:t>) i za (V</a:t>
            </a:r>
            <a:r>
              <a:rPr lang="pl-PL" sz="2200" baseline="-25000" dirty="0" smtClean="0"/>
              <a:t>2</a:t>
            </a:r>
            <a:r>
              <a:rPr lang="pl-PL" sz="2200" dirty="0" smtClean="0"/>
              <a:t>) silnikiem wiatrowym </a:t>
            </a:r>
          </a:p>
          <a:p>
            <a:pPr>
              <a:buNone/>
            </a:pPr>
            <a:endParaRPr lang="pl-PL" sz="2200" dirty="0" smtClean="0"/>
          </a:p>
          <a:p>
            <a:pPr>
              <a:buNone/>
            </a:pPr>
            <a:endParaRPr lang="pl-PL" sz="2200" dirty="0" smtClean="0"/>
          </a:p>
          <a:p>
            <a:pPr>
              <a:buNone/>
            </a:pPr>
            <a:r>
              <a:rPr lang="pl-PL" sz="2200" dirty="0" smtClean="0"/>
              <a:t>	W </a:t>
            </a:r>
            <a:r>
              <a:rPr lang="pl-PL" sz="2200" dirty="0" smtClean="0"/>
              <a:t>silnikach wiatrowych minimalna średnia wartość prędkości wiatru za silnikiem wiatrowym (V</a:t>
            </a:r>
            <a:r>
              <a:rPr lang="pl-PL" sz="2200" baseline="-25000" dirty="0" smtClean="0"/>
              <a:t>2</a:t>
            </a:r>
            <a:r>
              <a:rPr lang="pl-PL" sz="2200" dirty="0" smtClean="0"/>
              <a:t>), którą można uzyskać </a:t>
            </a:r>
          </a:p>
          <a:p>
            <a:pPr>
              <a:buNone/>
            </a:pPr>
            <a:endParaRPr lang="pl-PL" sz="2200" dirty="0"/>
          </a:p>
        </p:txBody>
      </p:sp>
      <p:pic>
        <p:nvPicPr>
          <p:cNvPr id="4" name="Obraz 3" descr="wz1.JPG"/>
          <p:cNvPicPr>
            <a:picLocks noChangeAspect="1"/>
          </p:cNvPicPr>
          <p:nvPr/>
        </p:nvPicPr>
        <p:blipFill>
          <a:blip r:embed="rId2" cstate="print"/>
          <a:stretch>
            <a:fillRect/>
          </a:stretch>
        </p:blipFill>
        <p:spPr>
          <a:xfrm>
            <a:off x="3428992" y="3429000"/>
            <a:ext cx="2466987" cy="500065"/>
          </a:xfrm>
          <a:prstGeom prst="rect">
            <a:avLst/>
          </a:prstGeom>
        </p:spPr>
      </p:pic>
      <p:pic>
        <p:nvPicPr>
          <p:cNvPr id="5" name="Obraz 4" descr="wz1.JPG"/>
          <p:cNvPicPr>
            <a:picLocks noChangeAspect="1"/>
          </p:cNvPicPr>
          <p:nvPr/>
        </p:nvPicPr>
        <p:blipFill>
          <a:blip r:embed="rId3" cstate="print"/>
          <a:stretch>
            <a:fillRect/>
          </a:stretch>
        </p:blipFill>
        <p:spPr>
          <a:xfrm>
            <a:off x="3357554" y="5429264"/>
            <a:ext cx="2464611" cy="642942"/>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ctr">
              <a:buNone/>
            </a:pPr>
            <a:r>
              <a:rPr lang="pl-PL" sz="2200" dirty="0" smtClean="0"/>
              <a:t>co daje moc maksymalną silnika wiatrowego </a:t>
            </a:r>
          </a:p>
          <a:p>
            <a:pPr>
              <a:buNone/>
            </a:pPr>
            <a:endParaRPr lang="pl-PL" sz="2200" dirty="0"/>
          </a:p>
        </p:txBody>
      </p:sp>
      <p:pic>
        <p:nvPicPr>
          <p:cNvPr id="4" name="Obraz 3" descr="wz1.JPG"/>
          <p:cNvPicPr>
            <a:picLocks noChangeAspect="1"/>
          </p:cNvPicPr>
          <p:nvPr/>
        </p:nvPicPr>
        <p:blipFill>
          <a:blip r:embed="rId2" cstate="print"/>
          <a:stretch>
            <a:fillRect/>
          </a:stretch>
        </p:blipFill>
        <p:spPr>
          <a:xfrm>
            <a:off x="3643306" y="2500306"/>
            <a:ext cx="1827024" cy="471490"/>
          </a:xfrm>
          <a:prstGeom prst="rect">
            <a:avLst/>
          </a:prstGeom>
        </p:spPr>
      </p:pic>
      <p:pic>
        <p:nvPicPr>
          <p:cNvPr id="13314" name="Picture 2" descr="wykres"/>
          <p:cNvPicPr>
            <a:picLocks noChangeAspect="1" noChangeArrowheads="1"/>
          </p:cNvPicPr>
          <p:nvPr/>
        </p:nvPicPr>
        <p:blipFill>
          <a:blip r:embed="rId3" cstate="print"/>
          <a:srcRect/>
          <a:stretch>
            <a:fillRect/>
          </a:stretch>
        </p:blipFill>
        <p:spPr bwMode="auto">
          <a:xfrm>
            <a:off x="571472" y="3500438"/>
            <a:ext cx="8102130" cy="3071834"/>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fade">
                                      <p:cBhvr>
                                        <p:cTn id="1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b="0" dirty="0" smtClean="0"/>
              <a:t>Ekologiczne paliwa</a:t>
            </a:r>
            <a:endParaRPr lang="pl-PL" sz="4200" b="0" dirty="0"/>
          </a:p>
        </p:txBody>
      </p:sp>
      <p:sp>
        <p:nvSpPr>
          <p:cNvPr id="3" name="Symbol zastępczy tekstu 2"/>
          <p:cNvSpPr>
            <a:spLocks noGrp="1"/>
          </p:cNvSpPr>
          <p:nvPr>
            <p:ph type="body" idx="1"/>
          </p:nvPr>
        </p:nvSpPr>
        <p:spPr>
          <a:xfrm>
            <a:off x="357158" y="2643182"/>
            <a:ext cx="7977214" cy="2867034"/>
          </a:xfrm>
        </p:spPr>
        <p:txBody>
          <a:bodyPr>
            <a:noAutofit/>
          </a:bodyPr>
          <a:lstStyle/>
          <a:p>
            <a:r>
              <a:rPr lang="pl-PL" sz="2200" dirty="0" smtClean="0"/>
              <a:t>Do </a:t>
            </a:r>
            <a:r>
              <a:rPr lang="pl-PL" sz="2200" dirty="0" smtClean="0"/>
              <a:t>ekologicznych paliw </a:t>
            </a:r>
            <a:r>
              <a:rPr lang="pl-PL" sz="2200" dirty="0" smtClean="0"/>
              <a:t>zalicza się paliwa biologiczne, czyli </a:t>
            </a:r>
            <a:r>
              <a:rPr lang="pl-PL" sz="2200" dirty="0" err="1" smtClean="0"/>
              <a:t>biopaliwa</a:t>
            </a:r>
            <a:r>
              <a:rPr lang="pl-PL" sz="2200" dirty="0" smtClean="0"/>
              <a:t>: biogaz, różne postacie drewna, słomę. Zawierają one tylko nieznaczne ilości substancji szkodliwych. W związku z tym nie stanowią one zagrożenia dla środowiska naturalnego. Zaletą </a:t>
            </a:r>
            <a:r>
              <a:rPr lang="pl-PL" sz="2200" dirty="0" err="1" smtClean="0"/>
              <a:t>biopaliw</a:t>
            </a:r>
            <a:r>
              <a:rPr lang="pl-PL" sz="2200" dirty="0" smtClean="0"/>
              <a:t> jest także zmniejszenie kosztów ogrzewania o 30-70% w stosunku do paliw tradycyjnych.</a:t>
            </a:r>
          </a:p>
          <a:p>
            <a:endParaRPr lang="pl-PL" sz="2200" dirty="0"/>
          </a:p>
        </p:txBody>
      </p:sp>
      <p:pic>
        <p:nvPicPr>
          <p:cNvPr id="14338" name="Picture 2" descr="oze%20biopaliwo2"/>
          <p:cNvPicPr>
            <a:picLocks noChangeAspect="1" noChangeArrowheads="1"/>
          </p:cNvPicPr>
          <p:nvPr/>
        </p:nvPicPr>
        <p:blipFill>
          <a:blip r:embed="rId2" cstate="print"/>
          <a:srcRect/>
          <a:stretch>
            <a:fillRect/>
          </a:stretch>
        </p:blipFill>
        <p:spPr bwMode="auto">
          <a:xfrm>
            <a:off x="5643570" y="642918"/>
            <a:ext cx="2190750" cy="1825625"/>
          </a:xfrm>
          <a:prstGeom prst="rect">
            <a:avLst/>
          </a:prstGeom>
          <a:noFill/>
          <a:ln w="9525">
            <a:noFill/>
            <a:miter lim="800000"/>
            <a:headEnd/>
            <a:tailEnd/>
          </a:ln>
        </p:spPr>
      </p:pic>
      <p:pic>
        <p:nvPicPr>
          <p:cNvPr id="14339" name="Picture 3" descr="180px-Sugar_cane_leaves"/>
          <p:cNvPicPr>
            <a:picLocks noChangeAspect="1" noChangeArrowheads="1"/>
          </p:cNvPicPr>
          <p:nvPr/>
        </p:nvPicPr>
        <p:blipFill>
          <a:blip r:embed="rId3" cstate="print"/>
          <a:srcRect/>
          <a:stretch>
            <a:fillRect/>
          </a:stretch>
        </p:blipFill>
        <p:spPr bwMode="auto">
          <a:xfrm>
            <a:off x="5286380" y="4929198"/>
            <a:ext cx="2643206" cy="1755731"/>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randombar(horizontal)">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339"/>
                                        </p:tgtEl>
                                        <p:attrNameLst>
                                          <p:attrName>style.visibility</p:attrName>
                                        </p:attrNameLst>
                                      </p:cBhvr>
                                      <p:to>
                                        <p:strVal val="visible"/>
                                      </p:to>
                                    </p:set>
                                    <p:animEffect transition="in" filter="randombar(horizontal)">
                                      <p:cBhvr>
                                        <p:cTn id="19" dur="500"/>
                                        <p:tgtEl>
                                          <p:spTgt spid="1433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357166"/>
            <a:ext cx="8229600" cy="1399032"/>
          </a:xfrm>
        </p:spPr>
        <p:txBody>
          <a:bodyPr/>
          <a:lstStyle/>
          <a:p>
            <a:r>
              <a:rPr lang="pl-PL" dirty="0" smtClean="0"/>
              <a:t>Paliwo z H</a:t>
            </a:r>
            <a:r>
              <a:rPr lang="pl-PL" baseline="-25000" dirty="0" smtClean="0"/>
              <a:t>2</a:t>
            </a:r>
            <a:r>
              <a:rPr lang="pl-PL" dirty="0" smtClean="0"/>
              <a:t/>
            </a:r>
            <a:br>
              <a:rPr lang="pl-PL" dirty="0" smtClean="0"/>
            </a:br>
            <a:endParaRPr lang="pl-PL" dirty="0"/>
          </a:p>
        </p:txBody>
      </p:sp>
      <p:sp>
        <p:nvSpPr>
          <p:cNvPr id="3" name="Symbol zastępczy zawartości 2"/>
          <p:cNvSpPr>
            <a:spLocks noGrp="1"/>
          </p:cNvSpPr>
          <p:nvPr>
            <p:ph idx="1"/>
          </p:nvPr>
        </p:nvSpPr>
        <p:spPr>
          <a:xfrm>
            <a:off x="357158" y="1214422"/>
            <a:ext cx="8229600" cy="4572000"/>
          </a:xfrm>
        </p:spPr>
        <p:txBody>
          <a:bodyPr>
            <a:normAutofit/>
          </a:bodyPr>
          <a:lstStyle/>
          <a:p>
            <a:pPr>
              <a:buNone/>
            </a:pPr>
            <a:r>
              <a:rPr lang="pl-PL" sz="2200" dirty="0" smtClean="0"/>
              <a:t>	Dzięki </a:t>
            </a:r>
            <a:r>
              <a:rPr lang="pl-PL" sz="2200" dirty="0" smtClean="0"/>
              <a:t>wodorowi spółki naftowe odejdą </a:t>
            </a:r>
            <a:r>
              <a:rPr lang="pl-PL" sz="2200" dirty="0" smtClean="0"/>
              <a:t>                                                      do </a:t>
            </a:r>
            <a:r>
              <a:rPr lang="pl-PL" sz="2200" dirty="0" smtClean="0"/>
              <a:t>historii, a ludzie sami będą </a:t>
            </a:r>
            <a:r>
              <a:rPr lang="pl-PL" sz="2200" dirty="0" smtClean="0"/>
              <a:t>                                    produkować energię</a:t>
            </a:r>
            <a:r>
              <a:rPr lang="pl-PL" sz="2200" dirty="0" smtClean="0"/>
              <a:t>. Nowy </a:t>
            </a:r>
            <a:r>
              <a:rPr lang="pl-PL" sz="2200" dirty="0" smtClean="0"/>
              <a:t>system                      energetyczny całkowicie </a:t>
            </a:r>
            <a:r>
              <a:rPr lang="pl-PL" sz="2200" dirty="0" smtClean="0"/>
              <a:t>zmieni </a:t>
            </a:r>
            <a:r>
              <a:rPr lang="pl-PL" sz="2200" dirty="0" smtClean="0"/>
              <a:t>kształt                      </a:t>
            </a:r>
            <a:r>
              <a:rPr lang="pl-PL" sz="2200" dirty="0" smtClean="0"/>
              <a:t>globalnej </a:t>
            </a:r>
            <a:r>
              <a:rPr lang="pl-PL" sz="2200" dirty="0" smtClean="0"/>
              <a:t>gospodarki. Czy </a:t>
            </a:r>
            <a:r>
              <a:rPr lang="pl-PL" sz="2200" dirty="0" smtClean="0"/>
              <a:t>wodór może </a:t>
            </a:r>
            <a:r>
              <a:rPr lang="pl-PL" sz="2200" dirty="0" smtClean="0"/>
              <a:t>                                stać się </a:t>
            </a:r>
            <a:r>
              <a:rPr lang="pl-PL" sz="2200" dirty="0" smtClean="0"/>
              <a:t>paliwem przyszłości? Tak, jeśli </a:t>
            </a:r>
            <a:r>
              <a:rPr lang="pl-PL" sz="2200" dirty="0" smtClean="0"/>
              <a:t>                                damy się </a:t>
            </a:r>
            <a:r>
              <a:rPr lang="pl-PL" sz="2200" dirty="0" smtClean="0"/>
              <a:t>przekonać, że nie jest to zabójczy </a:t>
            </a:r>
            <a:r>
              <a:rPr lang="pl-PL" sz="2200" dirty="0" smtClean="0"/>
              <a:t>                                     gaz</a:t>
            </a:r>
            <a:r>
              <a:rPr lang="pl-PL" sz="2200" dirty="0" smtClean="0"/>
              <a:t>, a bezpieczna substancja, która może kiedyś z </a:t>
            </a:r>
            <a:r>
              <a:rPr lang="pl-PL" sz="2200" dirty="0" smtClean="0"/>
              <a:t>powodzeniem zastąpić </a:t>
            </a:r>
            <a:r>
              <a:rPr lang="pl-PL" sz="2200" dirty="0" smtClean="0"/>
              <a:t>benzynę.</a:t>
            </a:r>
          </a:p>
          <a:p>
            <a:pPr>
              <a:buNone/>
            </a:pPr>
            <a:endParaRPr lang="pl-PL" sz="2200" dirty="0"/>
          </a:p>
        </p:txBody>
      </p:sp>
      <p:pic>
        <p:nvPicPr>
          <p:cNvPr id="66562" name="Picture 2" descr="01"/>
          <p:cNvPicPr>
            <a:picLocks noChangeAspect="1" noChangeArrowheads="1"/>
          </p:cNvPicPr>
          <p:nvPr/>
        </p:nvPicPr>
        <p:blipFill>
          <a:blip r:embed="rId2" cstate="print"/>
          <a:srcRect/>
          <a:stretch>
            <a:fillRect/>
          </a:stretch>
        </p:blipFill>
        <p:spPr bwMode="auto">
          <a:xfrm>
            <a:off x="6429388" y="357166"/>
            <a:ext cx="2277430" cy="3000396"/>
          </a:xfrm>
          <a:prstGeom prst="rect">
            <a:avLst/>
          </a:prstGeom>
          <a:noFill/>
          <a:ln w="9525">
            <a:noFill/>
            <a:miter lim="800000"/>
            <a:headEnd/>
            <a:tailEnd/>
          </a:ln>
        </p:spPr>
      </p:pic>
      <p:pic>
        <p:nvPicPr>
          <p:cNvPr id="66563" name="Picture 3" descr="wodor"/>
          <p:cNvPicPr>
            <a:picLocks noChangeAspect="1" noChangeArrowheads="1"/>
          </p:cNvPicPr>
          <p:nvPr/>
        </p:nvPicPr>
        <p:blipFill>
          <a:blip r:embed="rId3" cstate="print"/>
          <a:srcRect/>
          <a:stretch>
            <a:fillRect/>
          </a:stretch>
        </p:blipFill>
        <p:spPr bwMode="auto">
          <a:xfrm>
            <a:off x="928662" y="4359445"/>
            <a:ext cx="2500330" cy="249855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562"/>
                                        </p:tgtEl>
                                        <p:attrNameLst>
                                          <p:attrName>style.visibility</p:attrName>
                                        </p:attrNameLst>
                                      </p:cBhvr>
                                      <p:to>
                                        <p:strVal val="visible"/>
                                      </p:to>
                                    </p:set>
                                    <p:anim calcmode="lin" valueType="num">
                                      <p:cBhvr additive="base">
                                        <p:cTn id="17" dur="500" fill="hold"/>
                                        <p:tgtEl>
                                          <p:spTgt spid="66562"/>
                                        </p:tgtEl>
                                        <p:attrNameLst>
                                          <p:attrName>ppt_x</p:attrName>
                                        </p:attrNameLst>
                                      </p:cBhvr>
                                      <p:tavLst>
                                        <p:tav tm="0">
                                          <p:val>
                                            <p:strVal val="#ppt_x"/>
                                          </p:val>
                                        </p:tav>
                                        <p:tav tm="100000">
                                          <p:val>
                                            <p:strVal val="#ppt_x"/>
                                          </p:val>
                                        </p:tav>
                                      </p:tavLst>
                                    </p:anim>
                                    <p:anim calcmode="lin" valueType="num">
                                      <p:cBhvr additive="base">
                                        <p:cTn id="18" dur="500" fill="hold"/>
                                        <p:tgtEl>
                                          <p:spTgt spid="6656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6563"/>
                                        </p:tgtEl>
                                        <p:attrNameLst>
                                          <p:attrName>style.visibility</p:attrName>
                                        </p:attrNameLst>
                                      </p:cBhvr>
                                      <p:to>
                                        <p:strVal val="visible"/>
                                      </p:to>
                                    </p:set>
                                    <p:anim calcmode="lin" valueType="num">
                                      <p:cBhvr additive="base">
                                        <p:cTn id="23" dur="500" fill="hold"/>
                                        <p:tgtEl>
                                          <p:spTgt spid="66563"/>
                                        </p:tgtEl>
                                        <p:attrNameLst>
                                          <p:attrName>ppt_x</p:attrName>
                                        </p:attrNameLst>
                                      </p:cBhvr>
                                      <p:tavLst>
                                        <p:tav tm="0">
                                          <p:val>
                                            <p:strVal val="#ppt_x"/>
                                          </p:val>
                                        </p:tav>
                                        <p:tav tm="100000">
                                          <p:val>
                                            <p:strVal val="#ppt_x"/>
                                          </p:val>
                                        </p:tav>
                                      </p:tavLst>
                                    </p:anim>
                                    <p:anim calcmode="lin" valueType="num">
                                      <p:cBhvr additive="base">
                                        <p:cTn id="24"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Energia wód śródlądowych</a:t>
            </a:r>
            <a:endParaRPr lang="pl-PL" dirty="0"/>
          </a:p>
        </p:txBody>
      </p:sp>
      <p:sp>
        <p:nvSpPr>
          <p:cNvPr id="3" name="Symbol zastępczy zawartości 2"/>
          <p:cNvSpPr>
            <a:spLocks noGrp="1"/>
          </p:cNvSpPr>
          <p:nvPr>
            <p:ph idx="1"/>
          </p:nvPr>
        </p:nvSpPr>
        <p:spPr>
          <a:xfrm>
            <a:off x="428596" y="1714488"/>
            <a:ext cx="8229600" cy="4572000"/>
          </a:xfrm>
        </p:spPr>
        <p:txBody>
          <a:bodyPr/>
          <a:lstStyle/>
          <a:p>
            <a:pPr>
              <a:buNone/>
            </a:pPr>
            <a:r>
              <a:rPr lang="pl-PL" dirty="0" smtClean="0"/>
              <a:t>	</a:t>
            </a:r>
            <a:r>
              <a:rPr lang="pl-PL" sz="2200" dirty="0" smtClean="0"/>
              <a:t>Wody </a:t>
            </a:r>
            <a:r>
              <a:rPr lang="pl-PL" sz="2200" dirty="0" smtClean="0"/>
              <a:t>śródlądowe to stale dostępne, niezależne od pogody źródło energii. W odróżnieniu od innych elektrowni, elektrownie wodne potrzebują niewiele czasu, by osiągnąć pełną moc, są także bardzo „żywotne</a:t>
            </a:r>
            <a:r>
              <a:rPr lang="pl-PL" sz="2200" dirty="0" smtClean="0"/>
              <a:t>”.</a:t>
            </a:r>
            <a:endParaRPr lang="pl-PL" sz="2200" dirty="0"/>
          </a:p>
        </p:txBody>
      </p:sp>
      <p:pic>
        <p:nvPicPr>
          <p:cNvPr id="4098" name="Picture 2"/>
          <p:cNvPicPr>
            <a:picLocks noChangeAspect="1" noChangeArrowheads="1"/>
          </p:cNvPicPr>
          <p:nvPr/>
        </p:nvPicPr>
        <p:blipFill>
          <a:blip r:embed="rId2" cstate="print"/>
          <a:srcRect/>
          <a:stretch>
            <a:fillRect/>
          </a:stretch>
        </p:blipFill>
        <p:spPr bwMode="auto">
          <a:xfrm>
            <a:off x="4572000" y="3357562"/>
            <a:ext cx="3786214" cy="3328772"/>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7222 -0.03149 C -0.2842 -0.03797 -0.2927 -0.04839 -0.30277 -0.05927 C -0.30555 -0.06228 -0.30694 -0.06737 -0.30972 -0.07038 C -0.32222 -0.0845 -0.33732 -0.09538 -0.34999 -0.10927 C -0.38159 -0.14376 -0.39965 -0.18774 -0.40694 -0.24075 C -0.40503 -0.27779 -0.40503 -0.31505 -0.40138 -0.35186 C -0.39965 -0.36992 -0.37031 -0.39098 -0.35972 -0.3963 C -0.35242 -0.40001 -0.34461 -0.40163 -0.33749 -0.40556 C -0.29982 -0.42663 -0.26822 -0.45695 -0.22777 -0.46853 C -0.21579 -0.4757 -0.20451 -0.48056 -0.19166 -0.48334 C -0.17829 -0.48218 -0.16458 -0.48288 -0.15138 -0.47964 C -0.13246 -0.47478 -0.11874 -0.43404 -0.11111 -0.41482 C -0.10902 -0.39978 -0.10329 -0.38566 -0.10277 -0.37038 C -0.10208 -0.35117 -0.10381 -0.33195 -0.10555 -0.31297 C -0.10642 -0.30302 -0.11996 -0.29283 -0.12499 -0.2889 C -0.13506 -0.28103 -0.146 -0.27593 -0.15555 -0.26668 C -0.16597 -0.25649 -0.17517 -0.2463 -0.18611 -0.23705 C -0.19253 -0.22431 -0.20156 -0.21274 -0.21111 -0.20371 C -0.21822 -0.197 -0.21857 -0.19931 -0.22499 -0.19075 C -0.23159 -0.18195 -0.23611 -0.17038 -0.24027 -0.15927 C -0.24149 -0.14908 -0.24427 -0.14144 -0.24583 -0.13149 C -0.24444 -0.11968 -0.24374 -0.10788 -0.24166 -0.0963 C -0.23749 -0.07293 -0.2144 -0.0595 -0.19999 -0.05186 C -0.19479 -0.04908 -0.1901 -0.04445 -0.18472 -0.0426 C -0.1743 -0.0389 -0.15277 -0.03519 -0.15277 -0.03519 C -0.12135 -0.03635 -0.08958 -0.03473 -0.05833 -0.0389 C -0.04861 -0.04029 -0.0394 -0.0463 -0.03055 -0.05186 C -0.00607 -0.0676 0.01563 -0.0808 0.03195 -0.10927 C 0.05782 -0.15418 0.06598 -0.2139 0.08334 -0.26482 C 0.08577 -0.28242 0.08837 -0.29816 0.09306 -0.31482 C 0.09254 -0.33334 0.09376 -0.35209 0.09167 -0.37038 C 0.09063 -0.37941 0.07223 -0.37964 0.07223 -0.37964 C 0.0573 -0.3764 0.04497 -0.37339 0.03195 -0.36297 C 0.02778 -0.35163 0.02622 -0.34168 0.02362 -0.32964 C 0.02153 -0.27547 0.02796 -0.15418 0.01528 -0.12038 C 0.01233 -0.10209 0.00712 -0.08635 0.00417 -0.06853 C 0.00035 -0.04492 8.88889E-6 -0.02455 8.88889E-6 -5.55556E-6 " pathEditMode="relative" ptsTypes="ffffffffffffffffffffffffffffffffffffA">
                                      <p:cBhvr>
                                        <p:cTn id="16" dur="2000" fill="hold"/>
                                        <p:tgtEl>
                                          <p:spTgt spid="40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Paliwo rzepakowe</a:t>
            </a:r>
            <a:endParaRPr lang="pl-PL" dirty="0"/>
          </a:p>
        </p:txBody>
      </p:sp>
      <p:sp>
        <p:nvSpPr>
          <p:cNvPr id="3" name="Symbol zastępczy zawartości 2"/>
          <p:cNvSpPr>
            <a:spLocks noGrp="1"/>
          </p:cNvSpPr>
          <p:nvPr>
            <p:ph idx="1"/>
          </p:nvPr>
        </p:nvSpPr>
        <p:spPr>
          <a:xfrm>
            <a:off x="214282" y="1643050"/>
            <a:ext cx="8229600" cy="4572000"/>
          </a:xfrm>
        </p:spPr>
        <p:txBody>
          <a:bodyPr>
            <a:normAutofit/>
          </a:bodyPr>
          <a:lstStyle/>
          <a:p>
            <a:pPr>
              <a:buNone/>
            </a:pPr>
            <a:r>
              <a:rPr lang="pl-PL" sz="2200" dirty="0" smtClean="0"/>
              <a:t>	Paliwo </a:t>
            </a:r>
            <a:r>
              <a:rPr lang="pl-PL" sz="2200" dirty="0" smtClean="0"/>
              <a:t>z rzepaku produkowane jest we Włoszech, Francji, Austrii, Niemczech i w Czechach. W Polsce nikt go nie wytwarza. Jego atrakcyjność polega na tym, że źródło surowca do produkcji jest odnawialne. Rzepak można siać i zbierać co roku w dowolnych ilościach, a ziemi, którą można by było do tego celu wykorzystać, nie brakuje - choćby po byłych PGR-ach.</a:t>
            </a:r>
            <a:endParaRPr lang="pl-PL" sz="2200" dirty="0"/>
          </a:p>
        </p:txBody>
      </p:sp>
      <p:pic>
        <p:nvPicPr>
          <p:cNvPr id="67586" name="Picture 2" descr="biodiesel-big"/>
          <p:cNvPicPr>
            <a:picLocks noChangeAspect="1" noChangeArrowheads="1"/>
          </p:cNvPicPr>
          <p:nvPr/>
        </p:nvPicPr>
        <p:blipFill>
          <a:blip r:embed="rId2" cstate="print"/>
          <a:srcRect/>
          <a:stretch>
            <a:fillRect/>
          </a:stretch>
        </p:blipFill>
        <p:spPr bwMode="auto">
          <a:xfrm>
            <a:off x="6143636" y="3929066"/>
            <a:ext cx="2771775" cy="277177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 0  L 0.25 0  E" pathEditMode="relative" ptsTypes="">
                                      <p:cBhvr>
                                        <p:cTn id="18" dur="2000" spd="-100000" fill="hold"/>
                                        <p:tgtEl>
                                          <p:spTgt spid="6758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Koonieec</a:t>
            </a:r>
            <a:r>
              <a:rPr lang="pl-PL" dirty="0" smtClean="0"/>
              <a:t>…</a:t>
            </a:r>
            <a:endParaRPr lang="pl-PL" dirty="0"/>
          </a:p>
        </p:txBody>
      </p:sp>
      <p:sp>
        <p:nvSpPr>
          <p:cNvPr id="3" name="Symbol zastępczy zawartości 2"/>
          <p:cNvSpPr>
            <a:spLocks noGrp="1"/>
          </p:cNvSpPr>
          <p:nvPr>
            <p:ph idx="1"/>
          </p:nvPr>
        </p:nvSpPr>
        <p:spPr/>
        <p:txBody>
          <a:bodyPr>
            <a:normAutofit lnSpcReduction="10000"/>
          </a:bodyPr>
          <a:lstStyle/>
          <a:p>
            <a:pPr>
              <a:buNone/>
            </a:pPr>
            <a:r>
              <a:rPr lang="pl-PL" dirty="0" smtClean="0"/>
              <a:t>	I w ten o to sposób dotrwaliście do końca naszej prezentacji. Mamy nadzieję, że będziecie mieli okazję wykorzystać nowo nabytą wiedzę.</a:t>
            </a:r>
          </a:p>
          <a:p>
            <a:pPr>
              <a:buNone/>
            </a:pPr>
            <a:endParaRPr lang="pl-PL" dirty="0" smtClean="0"/>
          </a:p>
          <a:p>
            <a:pPr>
              <a:buNone/>
            </a:pPr>
            <a:endParaRPr lang="pl-PL" dirty="0" smtClean="0"/>
          </a:p>
          <a:p>
            <a:pPr>
              <a:buNone/>
            </a:pPr>
            <a:endParaRPr lang="pl-PL" dirty="0" smtClean="0"/>
          </a:p>
          <a:p>
            <a:pPr>
              <a:buNone/>
            </a:pPr>
            <a:endParaRPr lang="pl-PL" dirty="0" smtClean="0"/>
          </a:p>
          <a:p>
            <a:pPr algn="r">
              <a:buNone/>
            </a:pPr>
            <a:r>
              <a:rPr lang="pl-PL" dirty="0" smtClean="0"/>
              <a:t>Autorzy dziękują za wspólne 15 minut : )</a:t>
            </a:r>
            <a:endParaRPr lang="pl-P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Porównanie</a:t>
            </a:r>
            <a:endParaRPr lang="pl-PL" dirty="0"/>
          </a:p>
        </p:txBody>
      </p:sp>
      <p:sp>
        <p:nvSpPr>
          <p:cNvPr id="3" name="Symbol zastępczy tekstu 2"/>
          <p:cNvSpPr>
            <a:spLocks noGrp="1"/>
          </p:cNvSpPr>
          <p:nvPr>
            <p:ph type="body" idx="1"/>
          </p:nvPr>
        </p:nvSpPr>
        <p:spPr>
          <a:xfrm>
            <a:off x="1365006" y="142852"/>
            <a:ext cx="581024" cy="3214710"/>
          </a:xfrm>
        </p:spPr>
        <p:txBody>
          <a:bodyPr/>
          <a:lstStyle/>
          <a:p>
            <a:r>
              <a:rPr lang="pl-PL" dirty="0" smtClean="0"/>
              <a:t>Duże elektrownie wodne</a:t>
            </a:r>
            <a:endParaRPr lang="pl-PL" dirty="0"/>
          </a:p>
        </p:txBody>
      </p:sp>
      <p:sp>
        <p:nvSpPr>
          <p:cNvPr id="4" name="Symbol zastępczy tekstu 3"/>
          <p:cNvSpPr>
            <a:spLocks noGrp="1"/>
          </p:cNvSpPr>
          <p:nvPr>
            <p:ph type="body" sz="half" idx="3"/>
          </p:nvPr>
        </p:nvSpPr>
        <p:spPr>
          <a:xfrm>
            <a:off x="1365006" y="3427124"/>
            <a:ext cx="581024" cy="3216586"/>
          </a:xfrm>
        </p:spPr>
        <p:txBody>
          <a:bodyPr/>
          <a:lstStyle/>
          <a:p>
            <a:r>
              <a:rPr lang="pl-PL" dirty="0" smtClean="0"/>
              <a:t>Małe elektrownie wodne</a:t>
            </a:r>
            <a:endParaRPr lang="pl-PL" dirty="0"/>
          </a:p>
        </p:txBody>
      </p:sp>
      <p:graphicFrame>
        <p:nvGraphicFramePr>
          <p:cNvPr id="10" name="Symbol zastępczy zawartości 9"/>
          <p:cNvGraphicFramePr>
            <a:graphicFrameLocks noGrp="1"/>
          </p:cNvGraphicFramePr>
          <p:nvPr>
            <p:ph sz="quarter" idx="4"/>
          </p:nvPr>
        </p:nvGraphicFramePr>
        <p:xfrm>
          <a:off x="2022475" y="3427413"/>
          <a:ext cx="6858000" cy="3205480"/>
        </p:xfrm>
        <a:graphic>
          <a:graphicData uri="http://schemas.openxmlformats.org/drawingml/2006/table">
            <a:tbl>
              <a:tblPr firstRow="1" bandRow="1">
                <a:tableStyleId>{5C22544A-7EE6-4342-B048-85BDC9FD1C3A}</a:tableStyleId>
              </a:tblPr>
              <a:tblGrid>
                <a:gridCol w="3429000"/>
                <a:gridCol w="3429000"/>
              </a:tblGrid>
              <a:tr h="370840">
                <a:tc>
                  <a:txBody>
                    <a:bodyPr/>
                    <a:lstStyle/>
                    <a:p>
                      <a:r>
                        <a:rPr lang="pl-PL" dirty="0" smtClean="0"/>
                        <a:t>WADY </a:t>
                      </a:r>
                      <a:endParaRPr lang="pl-PL" dirty="0"/>
                    </a:p>
                  </a:txBody>
                  <a:tcPr/>
                </a:tc>
                <a:tc>
                  <a:txBody>
                    <a:bodyPr/>
                    <a:lstStyle/>
                    <a:p>
                      <a:r>
                        <a:rPr lang="pl-PL" dirty="0" smtClean="0"/>
                        <a:t>ZALETY</a:t>
                      </a:r>
                      <a:endParaRPr lang="pl-PL" dirty="0"/>
                    </a:p>
                  </a:txBody>
                  <a:tcPr/>
                </a:tc>
              </a:tr>
              <a:tr h="370840">
                <a:tc>
                  <a:txBody>
                    <a:bodyPr/>
                    <a:lstStyle/>
                    <a:p>
                      <a:pPr>
                        <a:buFont typeface="Wingdings" pitchFamily="2" charset="2"/>
                        <a:buChar char="§"/>
                      </a:pPr>
                      <a:r>
                        <a:rPr lang="pl-PL" dirty="0" smtClean="0"/>
                        <a:t> Turbiny powodują</a:t>
                      </a:r>
                      <a:r>
                        <a:rPr lang="pl-PL" baseline="0" dirty="0" smtClean="0"/>
                        <a:t> wysoką śmiertelność ryb</a:t>
                      </a:r>
                    </a:p>
                    <a:p>
                      <a:pPr>
                        <a:buFont typeface="Wingdings" pitchFamily="2" charset="2"/>
                        <a:buChar char="§"/>
                      </a:pPr>
                      <a:r>
                        <a:rPr lang="pl-PL" baseline="0" dirty="0" smtClean="0"/>
                        <a:t> Niekorzystny wpływ na lokalne warunki gleby</a:t>
                      </a:r>
                    </a:p>
                    <a:p>
                      <a:pPr>
                        <a:buFont typeface="Wingdings" pitchFamily="2" charset="2"/>
                        <a:buChar char="§"/>
                      </a:pPr>
                      <a:r>
                        <a:rPr lang="pl-PL" baseline="0" dirty="0" smtClean="0"/>
                        <a:t> Przegrodzenie koryta rzeki często prowadzi do zamulenia zbiornika</a:t>
                      </a:r>
                      <a:endParaRPr lang="pl-PL" dirty="0"/>
                    </a:p>
                  </a:txBody>
                  <a:tcPr/>
                </a:tc>
                <a:tc>
                  <a:txBody>
                    <a:bodyPr/>
                    <a:lstStyle/>
                    <a:p>
                      <a:pPr>
                        <a:buFont typeface="Wingdings" pitchFamily="2" charset="2"/>
                        <a:buChar char="§"/>
                      </a:pPr>
                      <a:r>
                        <a:rPr lang="pl-PL" dirty="0" smtClean="0"/>
                        <a:t> Niezawodność</a:t>
                      </a:r>
                    </a:p>
                    <a:p>
                      <a:pPr>
                        <a:buFont typeface="Wingdings" pitchFamily="2" charset="2"/>
                        <a:buChar char="§"/>
                      </a:pPr>
                      <a:r>
                        <a:rPr lang="pl-PL" baseline="0" dirty="0" smtClean="0"/>
                        <a:t> Dzięki zautomatyzowaniu mogą być sterowane zdalnie</a:t>
                      </a:r>
                    </a:p>
                    <a:p>
                      <a:pPr>
                        <a:buFont typeface="Wingdings" pitchFamily="2" charset="2"/>
                        <a:buChar char="§"/>
                      </a:pPr>
                      <a:r>
                        <a:rPr lang="pl-PL" baseline="0" dirty="0" smtClean="0"/>
                        <a:t> Energooszczędne</a:t>
                      </a:r>
                    </a:p>
                    <a:p>
                      <a:pPr>
                        <a:buFont typeface="Wingdings" pitchFamily="2" charset="2"/>
                        <a:buChar char="§"/>
                      </a:pPr>
                      <a:r>
                        <a:rPr lang="pl-PL" baseline="0" dirty="0" smtClean="0"/>
                        <a:t> Nie zanieczyszczają środowiska</a:t>
                      </a:r>
                    </a:p>
                    <a:p>
                      <a:pPr>
                        <a:buFont typeface="Wingdings" pitchFamily="2" charset="2"/>
                        <a:buChar char="§"/>
                      </a:pPr>
                      <a:r>
                        <a:rPr lang="pl-PL" baseline="0" dirty="0" smtClean="0"/>
                        <a:t> Rozproszenie w terenie skraca odległość przesyłania energii ( mniejsze koszty )</a:t>
                      </a:r>
                      <a:endParaRPr lang="pl-PL" dirty="0"/>
                    </a:p>
                  </a:txBody>
                  <a:tcPr/>
                </a:tc>
              </a:tr>
            </a:tbl>
          </a:graphicData>
        </a:graphic>
      </p:graphicFrame>
      <p:graphicFrame>
        <p:nvGraphicFramePr>
          <p:cNvPr id="9" name="Symbol zastępczy zawartości 8"/>
          <p:cNvGraphicFramePr>
            <a:graphicFrameLocks noGrp="1"/>
          </p:cNvGraphicFramePr>
          <p:nvPr>
            <p:ph sz="quarter" idx="2"/>
          </p:nvPr>
        </p:nvGraphicFramePr>
        <p:xfrm>
          <a:off x="2000232" y="142852"/>
          <a:ext cx="6858000" cy="3205480"/>
        </p:xfrm>
        <a:graphic>
          <a:graphicData uri="http://schemas.openxmlformats.org/drawingml/2006/table">
            <a:tbl>
              <a:tblPr firstRow="1" bandRow="1">
                <a:tableStyleId>{5C22544A-7EE6-4342-B048-85BDC9FD1C3A}</a:tableStyleId>
              </a:tblPr>
              <a:tblGrid>
                <a:gridCol w="3429000"/>
                <a:gridCol w="3429000"/>
              </a:tblGrid>
              <a:tr h="370840">
                <a:tc>
                  <a:txBody>
                    <a:bodyPr/>
                    <a:lstStyle/>
                    <a:p>
                      <a:r>
                        <a:rPr lang="pl-PL" dirty="0" smtClean="0"/>
                        <a:t>WADY</a:t>
                      </a:r>
                      <a:endParaRPr lang="pl-PL" dirty="0"/>
                    </a:p>
                  </a:txBody>
                  <a:tcPr/>
                </a:tc>
                <a:tc>
                  <a:txBody>
                    <a:bodyPr/>
                    <a:lstStyle/>
                    <a:p>
                      <a:r>
                        <a:rPr lang="pl-PL" dirty="0" smtClean="0"/>
                        <a:t>ZALETY</a:t>
                      </a:r>
                      <a:endParaRPr lang="pl-PL" dirty="0"/>
                    </a:p>
                  </a:txBody>
                  <a:tcPr/>
                </a:tc>
              </a:tr>
              <a:tr h="370840">
                <a:tc>
                  <a:txBody>
                    <a:bodyPr/>
                    <a:lstStyle/>
                    <a:p>
                      <a:pPr>
                        <a:buFont typeface="Wingdings" pitchFamily="2" charset="2"/>
                        <a:buChar char="§"/>
                      </a:pPr>
                      <a:r>
                        <a:rPr lang="pl-PL" dirty="0" smtClean="0"/>
                        <a:t>  Zalanie</a:t>
                      </a:r>
                      <a:r>
                        <a:rPr lang="pl-PL" baseline="0" dirty="0" smtClean="0"/>
                        <a:t> ważnych terenów (np. rolnych, kulturowych)</a:t>
                      </a:r>
                    </a:p>
                    <a:p>
                      <a:pPr>
                        <a:buFont typeface="Wingdings" pitchFamily="2" charset="2"/>
                        <a:buChar char="§"/>
                      </a:pPr>
                      <a:r>
                        <a:rPr lang="pl-PL" baseline="0" dirty="0" smtClean="0"/>
                        <a:t> Utrudnienie przeprawy rybom</a:t>
                      </a:r>
                    </a:p>
                    <a:p>
                      <a:pPr>
                        <a:buFont typeface="Wingdings" pitchFamily="2" charset="2"/>
                        <a:buChar char="§"/>
                      </a:pPr>
                      <a:r>
                        <a:rPr lang="pl-PL" baseline="0" dirty="0" smtClean="0"/>
                        <a:t> Pogorszenie jakości wody (wyższa temperatura, niższa zawartość tlenu)</a:t>
                      </a:r>
                    </a:p>
                    <a:p>
                      <a:pPr>
                        <a:buFont typeface="Wingdings" pitchFamily="2" charset="2"/>
                        <a:buChar char="§"/>
                      </a:pPr>
                      <a:r>
                        <a:rPr lang="pl-PL" baseline="0" dirty="0" smtClean="0"/>
                        <a:t> Gorsze warunki życia fauny i flory wodnej</a:t>
                      </a:r>
                    </a:p>
                    <a:p>
                      <a:endParaRPr lang="pl-PL" dirty="0"/>
                    </a:p>
                  </a:txBody>
                  <a:tcPr/>
                </a:tc>
                <a:tc>
                  <a:txBody>
                    <a:bodyPr/>
                    <a:lstStyle/>
                    <a:p>
                      <a:pPr>
                        <a:buFont typeface="Wingdings" pitchFamily="2" charset="2"/>
                        <a:buNone/>
                      </a:pPr>
                      <a:r>
                        <a:rPr lang="pl-PL" dirty="0" smtClean="0"/>
                        <a:t>Wykorzystanie do:</a:t>
                      </a:r>
                    </a:p>
                    <a:p>
                      <a:pPr>
                        <a:buFont typeface="Wingdings" pitchFamily="2" charset="2"/>
                        <a:buChar char="§"/>
                      </a:pPr>
                      <a:r>
                        <a:rPr lang="pl-PL" dirty="0" smtClean="0"/>
                        <a:t> Ochrony przeciwpowodziowej</a:t>
                      </a:r>
                    </a:p>
                    <a:p>
                      <a:pPr>
                        <a:buFont typeface="Wingdings" pitchFamily="2" charset="2"/>
                        <a:buChar char="§"/>
                      </a:pPr>
                      <a:r>
                        <a:rPr lang="pl-PL" dirty="0" smtClean="0"/>
                        <a:t> Nawadniania upraw</a:t>
                      </a:r>
                    </a:p>
                    <a:p>
                      <a:pPr>
                        <a:buFont typeface="Wingdings" pitchFamily="2" charset="2"/>
                        <a:buChar char="§"/>
                      </a:pPr>
                      <a:r>
                        <a:rPr lang="pl-PL" dirty="0" smtClean="0"/>
                        <a:t> Uprawiania sportów wodnych i rybołówstwa</a:t>
                      </a:r>
                      <a:r>
                        <a:rPr lang="pl-PL" baseline="0" dirty="0" smtClean="0"/>
                        <a:t> </a:t>
                      </a:r>
                      <a:endParaRPr lang="pl-PL" dirty="0" smtClean="0"/>
                    </a:p>
                    <a:p>
                      <a:pPr>
                        <a:buFont typeface="Wingdings" pitchFamily="2" charset="2"/>
                        <a:buNone/>
                      </a:pPr>
                      <a:endParaRPr lang="pl-PL" dirty="0"/>
                    </a:p>
                  </a:txBody>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slide(fromBottom)">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lide(fromBottom)">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slide(fromBottom)">
                                      <p:cBhvr>
                                        <p:cTn id="28" dur="500"/>
                                        <p:tgtEl>
                                          <p:spTgt spid="4">
                                            <p:bg/>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lide(fromBottom)">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rot="5400000">
            <a:off x="2514600" y="-1800244"/>
            <a:ext cx="914400" cy="5943600"/>
          </a:xfrm>
        </p:spPr>
        <p:txBody>
          <a:bodyPr/>
          <a:lstStyle/>
          <a:p>
            <a:r>
              <a:rPr lang="pl-PL" sz="4200" dirty="0" smtClean="0"/>
              <a:t>WNIOSEK</a:t>
            </a:r>
            <a:endParaRPr lang="pl-PL" sz="4200" dirty="0"/>
          </a:p>
        </p:txBody>
      </p:sp>
      <p:sp>
        <p:nvSpPr>
          <p:cNvPr id="4" name="Symbol zastępczy zawartości 3"/>
          <p:cNvSpPr>
            <a:spLocks noGrp="1"/>
          </p:cNvSpPr>
          <p:nvPr>
            <p:ph sz="half" idx="1"/>
          </p:nvPr>
        </p:nvSpPr>
        <p:spPr>
          <a:xfrm>
            <a:off x="714348" y="2857496"/>
            <a:ext cx="7929618" cy="5989320"/>
          </a:xfrm>
        </p:spPr>
        <p:txBody>
          <a:bodyPr/>
          <a:lstStyle/>
          <a:p>
            <a:pPr>
              <a:buNone/>
            </a:pPr>
            <a:r>
              <a:rPr lang="pl-PL" dirty="0" smtClean="0"/>
              <a:t>	</a:t>
            </a:r>
            <a:r>
              <a:rPr lang="pl-PL" dirty="0" smtClean="0"/>
              <a:t> Duże elektrownie wodne mają sporo słabych stron, korzystniejsza jest więc mała energetyka wodna.</a:t>
            </a:r>
            <a:endParaRPr lang="pl-P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to="" calcmode="lin" valueType="num">
                                      <p:cBhvr>
                                        <p:cTn id="11"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jak możemy podzielić małe elektrownie wodne ?</a:t>
            </a:r>
            <a:endParaRPr lang="pl-PL" dirty="0"/>
          </a:p>
        </p:txBody>
      </p:sp>
      <p:sp>
        <p:nvSpPr>
          <p:cNvPr id="3" name="Symbol zastępczy zawartości 2"/>
          <p:cNvSpPr>
            <a:spLocks noGrp="1"/>
          </p:cNvSpPr>
          <p:nvPr>
            <p:ph idx="1"/>
          </p:nvPr>
        </p:nvSpPr>
        <p:spPr>
          <a:xfrm>
            <a:off x="0" y="1882808"/>
            <a:ext cx="8686800" cy="4572000"/>
          </a:xfrm>
        </p:spPr>
        <p:txBody>
          <a:bodyPr>
            <a:normAutofit/>
          </a:bodyPr>
          <a:lstStyle/>
          <a:p>
            <a:pPr>
              <a:buNone/>
            </a:pPr>
            <a:r>
              <a:rPr lang="pl-PL" dirty="0" smtClean="0"/>
              <a:t>	Elektrownie te dzielimy w zależności od wysokości spadu na trzy kategorie:</a:t>
            </a:r>
          </a:p>
          <a:p>
            <a:pPr>
              <a:buNone/>
            </a:pPr>
            <a:endParaRPr lang="pl-PL" dirty="0" smtClean="0"/>
          </a:p>
          <a:p>
            <a:pPr>
              <a:buNone/>
            </a:pPr>
            <a:endParaRPr lang="pl-PL" dirty="0" smtClean="0"/>
          </a:p>
          <a:p>
            <a:r>
              <a:rPr lang="pl-PL" dirty="0" err="1" smtClean="0"/>
              <a:t>Niskospadowe</a:t>
            </a:r>
            <a:r>
              <a:rPr lang="pl-PL" dirty="0" smtClean="0"/>
              <a:t> ( 2 – 20m )</a:t>
            </a:r>
          </a:p>
          <a:p>
            <a:r>
              <a:rPr lang="pl-PL" dirty="0" err="1" smtClean="0"/>
              <a:t>Średniospadowe</a:t>
            </a:r>
            <a:r>
              <a:rPr lang="pl-PL" dirty="0" smtClean="0"/>
              <a:t> ( 20 – 150 m )</a:t>
            </a:r>
          </a:p>
          <a:p>
            <a:r>
              <a:rPr lang="pl-PL" dirty="0" err="1" smtClean="0"/>
              <a:t>Wysokospadowe</a:t>
            </a:r>
            <a:r>
              <a:rPr lang="pl-PL" dirty="0" smtClean="0"/>
              <a:t> ( powyżej 150m )</a:t>
            </a:r>
          </a:p>
          <a:p>
            <a:endParaRPr lang="pl-PL" dirty="0" smtClean="0"/>
          </a:p>
          <a:p>
            <a:pPr>
              <a:buNone/>
            </a:pPr>
            <a:endParaRPr lang="pl-PL"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Energia pływów</a:t>
            </a:r>
            <a:endParaRPr lang="pl-PL" dirty="0"/>
          </a:p>
        </p:txBody>
      </p:sp>
      <p:sp>
        <p:nvSpPr>
          <p:cNvPr id="3" name="Symbol zastępczy zawartości 2"/>
          <p:cNvSpPr>
            <a:spLocks noGrp="1"/>
          </p:cNvSpPr>
          <p:nvPr>
            <p:ph idx="1"/>
          </p:nvPr>
        </p:nvSpPr>
        <p:spPr>
          <a:xfrm>
            <a:off x="500034" y="1714488"/>
            <a:ext cx="8229600" cy="4572000"/>
          </a:xfrm>
        </p:spPr>
        <p:txBody>
          <a:bodyPr>
            <a:normAutofit/>
          </a:bodyPr>
          <a:lstStyle/>
          <a:p>
            <a:pPr>
              <a:buNone/>
            </a:pPr>
            <a:r>
              <a:rPr lang="pl-PL" sz="2200" dirty="0" smtClean="0"/>
              <a:t>	Podobnie </a:t>
            </a:r>
            <a:r>
              <a:rPr lang="pl-PL" sz="2200" dirty="0" smtClean="0"/>
              <a:t>jak energia wód śródlądowych, energia pływów morskich jest dostępna niezależnie od pogody. Co więcej, pływy są całkowicie przewidywalne, a służące do produkcji elektryczności turbiny są względnie niedrogie i nie wywierają znacznego wpływu na środowisko</a:t>
            </a:r>
            <a:r>
              <a:rPr lang="pl-PL" sz="2200" dirty="0" smtClean="0"/>
              <a:t>.</a:t>
            </a:r>
          </a:p>
          <a:p>
            <a:pPr>
              <a:buNone/>
            </a:pPr>
            <a:endParaRPr lang="pl-PL" sz="2200" dirty="0" smtClean="0"/>
          </a:p>
          <a:p>
            <a:pPr>
              <a:buNone/>
            </a:pPr>
            <a:endParaRPr lang="pl-PL" sz="2200" dirty="0" smtClean="0"/>
          </a:p>
          <a:p>
            <a:pPr>
              <a:buNone/>
            </a:pPr>
            <a:endParaRPr lang="pl-PL" sz="2200" dirty="0" smtClean="0"/>
          </a:p>
          <a:p>
            <a:pPr>
              <a:buNone/>
            </a:pPr>
            <a:endParaRPr lang="pl-PL" sz="2200" dirty="0" smtClean="0"/>
          </a:p>
          <a:p>
            <a:pPr>
              <a:buNone/>
            </a:pPr>
            <a:endParaRPr lang="pl-PL" sz="2200" dirty="0"/>
          </a:p>
        </p:txBody>
      </p:sp>
      <p:pic>
        <p:nvPicPr>
          <p:cNvPr id="5" name="Picture 2"/>
          <p:cNvPicPr>
            <a:picLocks noChangeAspect="1" noChangeArrowheads="1"/>
          </p:cNvPicPr>
          <p:nvPr/>
        </p:nvPicPr>
        <p:blipFill>
          <a:blip r:embed="rId2" cstate="print"/>
          <a:srcRect/>
          <a:stretch>
            <a:fillRect/>
          </a:stretch>
        </p:blipFill>
        <p:spPr bwMode="auto">
          <a:xfrm>
            <a:off x="5786446" y="3500438"/>
            <a:ext cx="3214710" cy="3159853"/>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70" decel="100000"/>
                                        <p:tgtEl>
                                          <p:spTgt spid="5"/>
                                        </p:tgtEl>
                                      </p:cBhvr>
                                    </p:animEffect>
                                    <p:animScale>
                                      <p:cBhvr>
                                        <p:cTn id="20" dur="770" decel="100000"/>
                                        <p:tgtEl>
                                          <p:spTgt spid="5"/>
                                        </p:tgtEl>
                                      </p:cBhvr>
                                      <p:from x="10000" y="10000"/>
                                      <p:to x="200000" y="450000"/>
                                    </p:animScale>
                                    <p:animScale>
                                      <p:cBhvr>
                                        <p:cTn id="21" dur="1230" accel="100000" fill="hold">
                                          <p:stCondLst>
                                            <p:cond delay="770"/>
                                          </p:stCondLst>
                                        </p:cTn>
                                        <p:tgtEl>
                                          <p:spTgt spid="5"/>
                                        </p:tgtEl>
                                      </p:cBhvr>
                                      <p:from x="200000" y="450000"/>
                                      <p:to x="100000" y="100000"/>
                                    </p:animScale>
                                    <p:set>
                                      <p:cBhvr>
                                        <p:cTn id="22" dur="770" fill="hold"/>
                                        <p:tgtEl>
                                          <p:spTgt spid="5"/>
                                        </p:tgtEl>
                                        <p:attrNameLst>
                                          <p:attrName>ppt_x</p:attrName>
                                        </p:attrNameLst>
                                      </p:cBhvr>
                                      <p:to>
                                        <p:strVal val="(0.5)"/>
                                      </p:to>
                                    </p:set>
                                    <p:anim from="(0.5)" to="(#ppt_x)" calcmode="lin" valueType="num">
                                      <p:cBhvr>
                                        <p:cTn id="23" dur="1230" accel="100000" fill="hold">
                                          <p:stCondLst>
                                            <p:cond delay="770"/>
                                          </p:stCondLst>
                                        </p:cTn>
                                        <p:tgtEl>
                                          <p:spTgt spid="5"/>
                                        </p:tgtEl>
                                        <p:attrNameLst>
                                          <p:attrName>ppt_x</p:attrName>
                                        </p:attrNameLst>
                                      </p:cBhvr>
                                    </p:anim>
                                    <p:set>
                                      <p:cBhvr>
                                        <p:cTn id="24" dur="770" fill="hold"/>
                                        <p:tgtEl>
                                          <p:spTgt spid="5"/>
                                        </p:tgtEl>
                                        <p:attrNameLst>
                                          <p:attrName>ppt_y</p:attrName>
                                        </p:attrNameLst>
                                      </p:cBhvr>
                                      <p:to>
                                        <p:strVal val="(#ppt_y+0.4)"/>
                                      </p:to>
                                    </p:set>
                                    <p:anim from="(#ppt_y+0.4)" to="(#ppt_y)" calcmode="lin" valueType="num">
                                      <p:cBhvr>
                                        <p:cTn id="25"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304</TotalTime>
  <Words>995</Words>
  <Application>Microsoft Office PowerPoint</Application>
  <PresentationFormat>Pokaz na ekranie (4:3)</PresentationFormat>
  <Paragraphs>224</Paragraphs>
  <Slides>51</Slides>
  <Notes>1</Notes>
  <HiddenSlides>0</HiddenSlides>
  <MMClips>0</MMClips>
  <ScaleCrop>false</ScaleCrop>
  <HeadingPairs>
    <vt:vector size="4" baseType="variant">
      <vt:variant>
        <vt:lpstr>Motyw</vt:lpstr>
      </vt:variant>
      <vt:variant>
        <vt:i4>1</vt:i4>
      </vt:variant>
      <vt:variant>
        <vt:lpstr>Tytuły slajdów</vt:lpstr>
      </vt:variant>
      <vt:variant>
        <vt:i4>51</vt:i4>
      </vt:variant>
    </vt:vector>
  </HeadingPairs>
  <TitlesOfParts>
    <vt:vector size="52" baseType="lpstr">
      <vt:lpstr>Energetyczny</vt:lpstr>
      <vt:lpstr>Lokalne i globalne wykorzystanie energii odnawialnej</vt:lpstr>
      <vt:lpstr>A co to właściwie jest energia?</vt:lpstr>
      <vt:lpstr>Różne rodzaje energii odnawialnej</vt:lpstr>
      <vt:lpstr>Slajd 4</vt:lpstr>
      <vt:lpstr>Energia wód śródlądowych</vt:lpstr>
      <vt:lpstr>Porównanie</vt:lpstr>
      <vt:lpstr>WNIOSEK</vt:lpstr>
      <vt:lpstr>A jak możemy podzielić małe elektrownie wodne ?</vt:lpstr>
      <vt:lpstr>Energia pływów</vt:lpstr>
      <vt:lpstr>Energia fal</vt:lpstr>
      <vt:lpstr>Istnieją dwa rozwiązania  wykorzystania ich…</vt:lpstr>
      <vt:lpstr>Slajd 12</vt:lpstr>
      <vt:lpstr>Slajd 13</vt:lpstr>
      <vt:lpstr>A o to budowa elektrowni wodnej.</vt:lpstr>
      <vt:lpstr>Poszczególne elementy elektrowni</vt:lpstr>
      <vt:lpstr>Slajd 16</vt:lpstr>
      <vt:lpstr>Slajd 17</vt:lpstr>
      <vt:lpstr>Podwodne boje energetyczne </vt:lpstr>
      <vt:lpstr>Energia słoneczna</vt:lpstr>
      <vt:lpstr>Budowa baterii słonecznych</vt:lpstr>
      <vt:lpstr>Słoneczny potentat</vt:lpstr>
      <vt:lpstr>A co w planach?</vt:lpstr>
      <vt:lpstr>ENERGIA SŁONECZNA</vt:lpstr>
      <vt:lpstr>Wykorzystanie</vt:lpstr>
      <vt:lpstr>Doświadczenie</vt:lpstr>
      <vt:lpstr>Dane:</vt:lpstr>
      <vt:lpstr>Ocena opłacalności:</vt:lpstr>
      <vt:lpstr>WNIOSKI</vt:lpstr>
      <vt:lpstr>Czy wiesz, że…?</vt:lpstr>
      <vt:lpstr>Energia geotermalna</vt:lpstr>
      <vt:lpstr>Tak to wygląda</vt:lpstr>
      <vt:lpstr>Zasoby geotermalne</vt:lpstr>
      <vt:lpstr>Slajd 33</vt:lpstr>
      <vt:lpstr>Pompa ciepła</vt:lpstr>
      <vt:lpstr>Działanie elektrowni geotermalnej</vt:lpstr>
      <vt:lpstr>Energia</vt:lpstr>
      <vt:lpstr>Złoty liść</vt:lpstr>
      <vt:lpstr>Różne dziwne wzory : )</vt:lpstr>
      <vt:lpstr>Slajd 39</vt:lpstr>
      <vt:lpstr>Slajd 40</vt:lpstr>
      <vt:lpstr>Energia wiatrowa</vt:lpstr>
      <vt:lpstr>Energia wiatrowa w Polsce</vt:lpstr>
      <vt:lpstr>Korzyści płynące z tej energii</vt:lpstr>
      <vt:lpstr>Moc elektrowni wiatrowej</vt:lpstr>
      <vt:lpstr>Slajd 45</vt:lpstr>
      <vt:lpstr>Slajd 46</vt:lpstr>
      <vt:lpstr>Slajd 47</vt:lpstr>
      <vt:lpstr>Ekologiczne paliwa</vt:lpstr>
      <vt:lpstr>Paliwo z H2 </vt:lpstr>
      <vt:lpstr>Paliwo rzepakowe</vt:lpstr>
      <vt:lpstr>Koonieec…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Lokalne i globalne wykorzystanie energii odnawialnej</dc:title>
  <dc:creator>x</dc:creator>
  <cp:lastModifiedBy>x</cp:lastModifiedBy>
  <cp:revision>57</cp:revision>
  <dcterms:created xsi:type="dcterms:W3CDTF">2010-02-11T19:41:47Z</dcterms:created>
  <dcterms:modified xsi:type="dcterms:W3CDTF">2010-02-12T00:46:32Z</dcterms:modified>
</cp:coreProperties>
</file>