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80" r:id="rId3"/>
    <p:sldId id="281" r:id="rId4"/>
    <p:sldId id="257" r:id="rId5"/>
    <p:sldId id="263" r:id="rId6"/>
    <p:sldId id="258" r:id="rId7"/>
    <p:sldId id="259" r:id="rId8"/>
    <p:sldId id="260" r:id="rId9"/>
    <p:sldId id="261" r:id="rId10"/>
    <p:sldId id="262" r:id="rId11"/>
    <p:sldId id="282" r:id="rId12"/>
    <p:sldId id="283" r:id="rId13"/>
    <p:sldId id="284"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5" r:id="rId31"/>
    <p:sldId id="286" r:id="rId32"/>
    <p:sldId id="287" r:id="rId33"/>
    <p:sldId id="288" r:id="rId34"/>
    <p:sldId id="289"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pl-PL"/>
  <c:chart>
    <c:autoTitleDeleted val="1"/>
    <c:plotArea>
      <c:layout>
        <c:manualLayout>
          <c:layoutTarget val="inner"/>
          <c:xMode val="edge"/>
          <c:yMode val="edge"/>
          <c:x val="0.11089272952249125"/>
          <c:y val="5.0595915965065394E-2"/>
          <c:w val="0.81882578740157508"/>
          <c:h val="0.46924015748031489"/>
        </c:manualLayout>
      </c:layout>
      <c:barChart>
        <c:barDir val="col"/>
        <c:grouping val="clustered"/>
        <c:ser>
          <c:idx val="0"/>
          <c:order val="0"/>
          <c:tx>
            <c:strRef>
              <c:f>Arkusz1!$B$1</c:f>
              <c:strCache>
                <c:ptCount val="1"/>
                <c:pt idx="0">
                  <c:v>Seria 1</c:v>
                </c:pt>
              </c:strCache>
            </c:strRef>
          </c:tx>
          <c:cat>
            <c:strRef>
              <c:f>Arkusz1!$A$2:$A$9</c:f>
              <c:strCache>
                <c:ptCount val="8"/>
                <c:pt idx="0">
                  <c:v>Żywność i napoje bezalkoholowe</c:v>
                </c:pt>
                <c:pt idx="1">
                  <c:v>Rekreacja i kultura</c:v>
                </c:pt>
                <c:pt idx="2">
                  <c:v>Zdrowie</c:v>
                </c:pt>
                <c:pt idx="3">
                  <c:v>Odzież i obuwie</c:v>
                </c:pt>
                <c:pt idx="4">
                  <c:v>Wyposażenie mieszkania</c:v>
                </c:pt>
                <c:pt idx="5">
                  <c:v>Napoje alkoholowe i wyroby tytoniowe</c:v>
                </c:pt>
                <c:pt idx="6">
                  <c:v>Restauracje i hotele</c:v>
                </c:pt>
                <c:pt idx="7">
                  <c:v>Edukacja</c:v>
                </c:pt>
              </c:strCache>
            </c:strRef>
          </c:cat>
          <c:val>
            <c:numRef>
              <c:f>Arkusz1!$B$2:$B$9</c:f>
              <c:numCache>
                <c:formatCode>0.00%</c:formatCode>
                <c:ptCount val="8"/>
                <c:pt idx="0" formatCode="0%">
                  <c:v>1.0000000000000002E-2</c:v>
                </c:pt>
                <c:pt idx="1">
                  <c:v>2.3000000000000003E-2</c:v>
                </c:pt>
                <c:pt idx="2">
                  <c:v>3.9000000000000007E-2</c:v>
                </c:pt>
                <c:pt idx="3">
                  <c:v>3.9000000000000007E-2</c:v>
                </c:pt>
                <c:pt idx="4">
                  <c:v>3.9000000000000007E-2</c:v>
                </c:pt>
                <c:pt idx="5">
                  <c:v>7.8000000000000014E-2</c:v>
                </c:pt>
                <c:pt idx="6">
                  <c:v>0.10199999999999998</c:v>
                </c:pt>
                <c:pt idx="7">
                  <c:v>0.13900000000000001</c:v>
                </c:pt>
              </c:numCache>
            </c:numRef>
          </c:val>
        </c:ser>
        <c:axId val="71177728"/>
        <c:axId val="71179264"/>
      </c:barChart>
      <c:catAx>
        <c:axId val="71177728"/>
        <c:scaling>
          <c:orientation val="minMax"/>
        </c:scaling>
        <c:axPos val="b"/>
        <c:tickLblPos val="nextTo"/>
        <c:txPr>
          <a:bodyPr/>
          <a:lstStyle/>
          <a:p>
            <a:pPr>
              <a:defRPr sz="1100"/>
            </a:pPr>
            <a:endParaRPr lang="pl-PL"/>
          </a:p>
        </c:txPr>
        <c:crossAx val="71179264"/>
        <c:crosses val="autoZero"/>
        <c:auto val="1"/>
        <c:lblAlgn val="ctr"/>
        <c:lblOffset val="100"/>
      </c:catAx>
      <c:valAx>
        <c:axId val="71179264"/>
        <c:scaling>
          <c:orientation val="minMax"/>
        </c:scaling>
        <c:axPos val="l"/>
        <c:majorGridlines/>
        <c:numFmt formatCode="0%" sourceLinked="1"/>
        <c:tickLblPos val="nextTo"/>
        <c:txPr>
          <a:bodyPr/>
          <a:lstStyle/>
          <a:p>
            <a:pPr>
              <a:defRPr sz="1200"/>
            </a:pPr>
            <a:endParaRPr lang="pl-PL"/>
          </a:p>
        </c:txPr>
        <c:crossAx val="71177728"/>
        <c:crosses val="autoZero"/>
        <c:crossBetween val="between"/>
      </c:valAx>
    </c:plotArea>
    <c:plotVisOnly val="1"/>
  </c:chart>
  <c:txPr>
    <a:bodyPr/>
    <a:lstStyle/>
    <a:p>
      <a:pPr>
        <a:defRPr sz="1800"/>
      </a:pPr>
      <a:endParaRPr lang="pl-PL"/>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465B4-5011-4706-B2EC-129280CB7BA4}" type="datetimeFigureOut">
              <a:rPr lang="pl-PL" smtClean="0"/>
              <a:pPr/>
              <a:t>2010-02-10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B8801-489D-4ECF-8F1A-6201CF0AE48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9B645539-C4AF-44DE-8BF8-0D3D3DD4B1B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645539-C4AF-44DE-8BF8-0D3D3DD4B1B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645539-C4AF-44DE-8BF8-0D3D3DD4B1B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81203E7D-2060-43EA-ADA5-7451B790E77D}" type="datetimeFigureOut">
              <a:rPr lang="pl-PL" smtClean="0"/>
              <a:pPr/>
              <a:t>2010-02-10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9B645539-C4AF-44DE-8BF8-0D3D3DD4B1BB}"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203E7D-2060-43EA-ADA5-7451B790E77D}" type="datetimeFigureOut">
              <a:rPr lang="pl-PL" smtClean="0"/>
              <a:pPr/>
              <a:t>2010-02-10</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645539-C4AF-44DE-8BF8-0D3D3DD4B1BB}"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algn="ctr"/>
            <a:r>
              <a:rPr lang="pl-PL" dirty="0" smtClean="0"/>
              <a:t>ODNAWIALNE ŹRÓDŁA ENERGII</a:t>
            </a:r>
            <a:endParaRPr lang="pl-PL" dirty="0"/>
          </a:p>
        </p:txBody>
      </p:sp>
      <p:sp>
        <p:nvSpPr>
          <p:cNvPr id="3" name="Podtytuł 2"/>
          <p:cNvSpPr>
            <a:spLocks noGrp="1"/>
          </p:cNvSpPr>
          <p:nvPr>
            <p:ph type="subTitle" idx="1"/>
          </p:nvPr>
        </p:nvSpPr>
        <p:spPr/>
        <p:txBody>
          <a:bodyPr>
            <a:normAutofit/>
          </a:bodyPr>
          <a:lstStyle/>
          <a:p>
            <a:pPr algn="ctr"/>
            <a:r>
              <a:rPr lang="pl-PL" sz="3200" dirty="0" smtClean="0"/>
              <a:t>czyli jak zbudować dom ekologiczny.</a:t>
            </a:r>
            <a:endParaRPr lang="pl-PL" sz="3200" dirty="0"/>
          </a:p>
        </p:txBody>
      </p:sp>
      <p:sp>
        <p:nvSpPr>
          <p:cNvPr id="4" name="pole tekstowe 3"/>
          <p:cNvSpPr txBox="1"/>
          <p:nvPr/>
        </p:nvSpPr>
        <p:spPr>
          <a:xfrm>
            <a:off x="6000760" y="5072074"/>
            <a:ext cx="2786082" cy="954107"/>
          </a:xfrm>
          <a:prstGeom prst="rect">
            <a:avLst/>
          </a:prstGeom>
          <a:noFill/>
        </p:spPr>
        <p:txBody>
          <a:bodyPr wrap="square" rtlCol="0">
            <a:spAutoFit/>
          </a:bodyPr>
          <a:lstStyle/>
          <a:p>
            <a:r>
              <a:rPr lang="pl-PL" sz="1400" dirty="0" smtClean="0"/>
              <a:t>Adamczyk Martyna </a:t>
            </a:r>
          </a:p>
          <a:p>
            <a:r>
              <a:rPr lang="pl-PL" sz="1400" dirty="0" smtClean="0"/>
              <a:t>Ożga Milena</a:t>
            </a:r>
          </a:p>
          <a:p>
            <a:r>
              <a:rPr lang="pl-PL" sz="1400" dirty="0" smtClean="0"/>
              <a:t>Wardziak Jessica</a:t>
            </a:r>
          </a:p>
          <a:p>
            <a:r>
              <a:rPr lang="pl-PL" sz="1400" dirty="0" smtClean="0"/>
              <a:t>Klasa  2E</a:t>
            </a:r>
            <a:endParaRPr lang="pl-PL" sz="1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37"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3000"/>
                            </p:stCondLst>
                            <p:childTnLst>
                              <p:par>
                                <p:cTn id="22" presetID="40" presetClass="entr" presetSubtype="0" fill="hold" grpId="1"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1"/>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smtClean="0"/>
              <a:t>Prestiż </a:t>
            </a:r>
            <a:endParaRPr lang="pl-PL" sz="3600" dirty="0"/>
          </a:p>
        </p:txBody>
      </p:sp>
      <p:sp>
        <p:nvSpPr>
          <p:cNvPr id="3" name="Symbol zastępczy zawartości 2"/>
          <p:cNvSpPr>
            <a:spLocks noGrp="1"/>
          </p:cNvSpPr>
          <p:nvPr>
            <p:ph idx="1"/>
          </p:nvPr>
        </p:nvSpPr>
        <p:spPr/>
        <p:txBody>
          <a:bodyPr>
            <a:normAutofit/>
          </a:bodyPr>
          <a:lstStyle/>
          <a:p>
            <a:pPr>
              <a:buNone/>
            </a:pPr>
            <a:r>
              <a:rPr lang="pl-PL" dirty="0" smtClean="0"/>
              <a:t>   Układy solarne to prestiż w bardzo dobrym stylu. Korektor solarny na dachu to widomy znak naszego głębokiego zrozumienia i zaangażowania na rzecz najnowocześniejszych rozwiązań oszczędzających energię i środowisko naturalne. Korektor solarny na dachu już z daleka informuje: "znam się i aktywnie popieram najnowsze technologię". To również widomy znak promujący niezwykłe efektywnie podobną postawę u naszych najbliższych sąsiadów, dając nam poczucie realnego wpływu na lokalne środowisko.</a:t>
            </a: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Dobierając układ solarny należy pogodzić często sprzeczne ze sobą wymagania, takie jak</a:t>
            </a:r>
            <a:r>
              <a:rPr lang="pl-PL" sz="3200" b="1" dirty="0" smtClean="0"/>
              <a:t>:</a:t>
            </a:r>
            <a:endParaRPr lang="pl-PL" sz="3200" b="1" dirty="0"/>
          </a:p>
        </p:txBody>
      </p:sp>
      <p:sp>
        <p:nvSpPr>
          <p:cNvPr id="3" name="Symbol zastępczy zawartości 2"/>
          <p:cNvSpPr>
            <a:spLocks noGrp="1"/>
          </p:cNvSpPr>
          <p:nvPr>
            <p:ph idx="1"/>
          </p:nvPr>
        </p:nvSpPr>
        <p:spPr/>
        <p:txBody>
          <a:bodyPr/>
          <a:lstStyle/>
          <a:p>
            <a:pPr lvl="0"/>
            <a:endParaRPr lang="pl-PL" dirty="0" smtClean="0"/>
          </a:p>
          <a:p>
            <a:pPr lvl="0"/>
            <a:r>
              <a:rPr lang="pl-PL" dirty="0" smtClean="0"/>
              <a:t>minimalizacja </a:t>
            </a:r>
            <a:r>
              <a:rPr lang="pl-PL" dirty="0" smtClean="0"/>
              <a:t>kosztu inwestycji,</a:t>
            </a:r>
          </a:p>
          <a:p>
            <a:pPr lvl="0"/>
            <a:r>
              <a:rPr lang="pl-PL" dirty="0" smtClean="0"/>
              <a:t>maksymalizacja efektu oszczędności energii,</a:t>
            </a:r>
          </a:p>
          <a:p>
            <a:pPr lvl="0"/>
            <a:r>
              <a:rPr lang="pl-PL" dirty="0" smtClean="0"/>
              <a:t>otrzymanie układu jak najmniej obsługowego i nie wymagającego ciągłych nakładów,</a:t>
            </a:r>
          </a:p>
          <a:p>
            <a:pPr lvl="0"/>
            <a:r>
              <a:rPr lang="pl-PL" dirty="0" smtClean="0"/>
              <a:t>otrzymanie układu o długiej żywotności.</a:t>
            </a:r>
          </a:p>
          <a:p>
            <a:endParaRPr lang="pl-PL" dirty="0"/>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t>Najczęstsze zastosowania układów solarnych</a:t>
            </a:r>
            <a:endParaRPr lang="pl-PL" sz="3200" dirty="0"/>
          </a:p>
        </p:txBody>
      </p:sp>
      <p:sp>
        <p:nvSpPr>
          <p:cNvPr id="3" name="Symbol zastępczy zawartości 2"/>
          <p:cNvSpPr>
            <a:spLocks noGrp="1"/>
          </p:cNvSpPr>
          <p:nvPr>
            <p:ph idx="1"/>
          </p:nvPr>
        </p:nvSpPr>
        <p:spPr/>
        <p:txBody>
          <a:bodyPr/>
          <a:lstStyle/>
          <a:p>
            <a:pPr>
              <a:buNone/>
            </a:pPr>
            <a:endParaRPr lang="pl-PL" dirty="0" smtClean="0"/>
          </a:p>
          <a:p>
            <a:pPr>
              <a:buNone/>
            </a:pPr>
            <a:r>
              <a:rPr lang="pl-PL" dirty="0" smtClean="0"/>
              <a:t>Układy </a:t>
            </a:r>
            <a:r>
              <a:rPr lang="pl-PL" dirty="0" smtClean="0"/>
              <a:t>solarne mogą wspomagać:</a:t>
            </a:r>
          </a:p>
          <a:p>
            <a:pPr lvl="0"/>
            <a:r>
              <a:rPr lang="pl-PL" dirty="0" smtClean="0"/>
              <a:t>podgrzewanie ciepłej wody użytkowej,</a:t>
            </a:r>
          </a:p>
          <a:p>
            <a:pPr lvl="0"/>
            <a:r>
              <a:rPr lang="pl-PL" dirty="0" smtClean="0"/>
              <a:t>ogrzewanie domu,</a:t>
            </a:r>
          </a:p>
          <a:p>
            <a:pPr lvl="0"/>
            <a:r>
              <a:rPr lang="pl-PL" dirty="0" smtClean="0"/>
              <a:t>podgrzewanie wody w basenie.</a:t>
            </a:r>
          </a:p>
          <a:p>
            <a:endParaRPr lang="pl-PL" dirty="0"/>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85728"/>
            <a:ext cx="8229600" cy="1143000"/>
          </a:xfrm>
        </p:spPr>
        <p:txBody>
          <a:bodyPr>
            <a:noAutofit/>
          </a:bodyPr>
          <a:lstStyle/>
          <a:p>
            <a:pPr algn="ctr"/>
            <a:r>
              <a:rPr lang="pl-PL" sz="4000" b="1" dirty="0" smtClean="0"/>
              <a:t>Najważniejsze czynniki wpływające na </a:t>
            </a:r>
            <a:r>
              <a:rPr lang="pl-PL" sz="4000" b="1" dirty="0" smtClean="0"/>
              <a:t>dobór</a:t>
            </a:r>
            <a:r>
              <a:rPr lang="pl-PL" sz="4000" b="1" dirty="0" smtClean="0"/>
              <a:t> </a:t>
            </a:r>
            <a:r>
              <a:rPr lang="pl-PL" sz="4000" b="1" dirty="0" smtClean="0"/>
              <a:t>zestawu:</a:t>
            </a:r>
            <a:endParaRPr lang="pl-PL" sz="4000" dirty="0"/>
          </a:p>
        </p:txBody>
      </p:sp>
      <p:sp>
        <p:nvSpPr>
          <p:cNvPr id="3" name="Symbol zastępczy zawartości 2"/>
          <p:cNvSpPr>
            <a:spLocks noGrp="1"/>
          </p:cNvSpPr>
          <p:nvPr>
            <p:ph idx="1"/>
          </p:nvPr>
        </p:nvSpPr>
        <p:spPr>
          <a:xfrm>
            <a:off x="457200" y="1500174"/>
            <a:ext cx="8229600" cy="5143536"/>
          </a:xfrm>
        </p:spPr>
        <p:txBody>
          <a:bodyPr>
            <a:noAutofit/>
          </a:bodyPr>
          <a:lstStyle/>
          <a:p>
            <a:r>
              <a:rPr lang="pl-PL" sz="1600" dirty="0" smtClean="0"/>
              <a:t>określenia w jakim procencie ma zapewnić pokrycie energią solarną w skali roku (typowo zakłada się do 60%, ale nie jest to obligatoryjne),</a:t>
            </a:r>
          </a:p>
          <a:p>
            <a:r>
              <a:rPr lang="pl-PL" sz="1600" dirty="0" smtClean="0"/>
              <a:t>zapotrzebowania </a:t>
            </a:r>
            <a:r>
              <a:rPr lang="pl-PL" sz="1600" dirty="0" smtClean="0"/>
              <a:t>na ciepłą wodę (ilości użytkowników oraz ilości ciepłej wody użytkowej zużywanej przez jednego użytkownika),</a:t>
            </a:r>
          </a:p>
          <a:p>
            <a:r>
              <a:rPr lang="pl-PL" sz="1600" dirty="0" smtClean="0"/>
              <a:t>trybu </a:t>
            </a:r>
            <a:r>
              <a:rPr lang="pl-PL" sz="1600" dirty="0" smtClean="0"/>
              <a:t>życia użytkowników (szczególnie obecność osób w domu w ciągu dnia),</a:t>
            </a:r>
          </a:p>
          <a:p>
            <a:r>
              <a:rPr lang="pl-PL" sz="1600" dirty="0" smtClean="0"/>
              <a:t>położenia </a:t>
            </a:r>
            <a:r>
              <a:rPr lang="pl-PL" sz="1600" dirty="0" smtClean="0"/>
              <a:t>kolektora słonecznego względem stron świata (południa),</a:t>
            </a:r>
          </a:p>
          <a:p>
            <a:r>
              <a:rPr lang="pl-PL" sz="1600" dirty="0" smtClean="0"/>
              <a:t>nachylenia </a:t>
            </a:r>
            <a:r>
              <a:rPr lang="pl-PL" sz="1600" dirty="0" smtClean="0"/>
              <a:t>kolektora słonecznego względem poziomu (pod jakim kątem do płaszczyzny ziemi),</a:t>
            </a:r>
          </a:p>
          <a:p>
            <a:r>
              <a:rPr lang="pl-PL" sz="1600" dirty="0" smtClean="0"/>
              <a:t>lokalnego </a:t>
            </a:r>
            <a:r>
              <a:rPr lang="pl-PL" sz="1600" dirty="0" smtClean="0"/>
              <a:t>nasłonecznienia (w zależności od położenia domu na terenie Polski),</a:t>
            </a:r>
          </a:p>
          <a:p>
            <a:r>
              <a:rPr lang="pl-PL" sz="1600" dirty="0" smtClean="0"/>
              <a:t>cyrkulacji </a:t>
            </a:r>
            <a:r>
              <a:rPr lang="pl-PL" sz="1600" dirty="0" smtClean="0"/>
              <a:t>ciepłej wody lub jej braku,</a:t>
            </a:r>
          </a:p>
          <a:p>
            <a:r>
              <a:rPr lang="pl-PL" sz="1600" dirty="0" smtClean="0"/>
              <a:t>pracy </a:t>
            </a:r>
            <a:r>
              <a:rPr lang="pl-PL" sz="1600" dirty="0" smtClean="0"/>
              <a:t>z drugim źródłem ciepła odłączanym po sezonie grzewczym (np. kocioł na paliwa stałe),</a:t>
            </a:r>
          </a:p>
          <a:p>
            <a:r>
              <a:rPr lang="pl-PL" sz="1600" dirty="0" smtClean="0"/>
              <a:t>istnienia </a:t>
            </a:r>
            <a:r>
              <a:rPr lang="pl-PL" sz="1600" dirty="0" smtClean="0"/>
              <a:t>lub braku dużego odbiornika ciepłej wody np. jacuzzi,</a:t>
            </a:r>
          </a:p>
          <a:p>
            <a:r>
              <a:rPr lang="pl-PL" sz="1600" dirty="0" smtClean="0"/>
              <a:t>szczegółowych </a:t>
            </a:r>
            <a:r>
              <a:rPr lang="pl-PL" sz="1600" dirty="0" smtClean="0"/>
              <a:t>warunków montażowych (czyli np. odległość kolektor-podgrzewacz, izolacja rur itp.),</a:t>
            </a:r>
          </a:p>
          <a:p>
            <a:r>
              <a:rPr lang="pl-PL" sz="1600" dirty="0" smtClean="0"/>
              <a:t>istnienia </a:t>
            </a:r>
            <a:r>
              <a:rPr lang="pl-PL" sz="1600" dirty="0" smtClean="0"/>
              <a:t>istotnych przyczyn dla których układ solarny powinien być w ogóle odradzony (np. zacienienie).</a:t>
            </a:r>
            <a:endParaRPr lang="pl-PL" sz="1600" dirty="0"/>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u="sng" dirty="0" smtClean="0"/>
              <a:t>POMPA CIEPŁA</a:t>
            </a:r>
            <a:endParaRPr lang="pl-PL" dirty="0"/>
          </a:p>
        </p:txBody>
      </p:sp>
      <p:sp>
        <p:nvSpPr>
          <p:cNvPr id="4" name="Symbol zastępczy zawartości 3"/>
          <p:cNvSpPr>
            <a:spLocks noGrp="1"/>
          </p:cNvSpPr>
          <p:nvPr>
            <p:ph sz="half" idx="1"/>
          </p:nvPr>
        </p:nvSpPr>
        <p:spPr/>
        <p:txBody>
          <a:bodyPr>
            <a:normAutofit fontScale="70000" lnSpcReduction="20000"/>
          </a:bodyPr>
          <a:lstStyle/>
          <a:p>
            <a:r>
              <a:rPr lang="pl-PL" dirty="0" smtClean="0"/>
              <a:t>Niezależnie od pory roku, pobiera zgromadzoną w środowisku energię i doprowadza ją do temperatury odpowiedniej dla procesu ogrzewania wody.</a:t>
            </a:r>
          </a:p>
          <a:p>
            <a:r>
              <a:rPr lang="pl-PL" dirty="0" smtClean="0"/>
              <a:t>Ciepło z ziemi można pobierać za pomocą sondy gruntowej, poziomego kolektora gruntowego. </a:t>
            </a:r>
          </a:p>
          <a:p>
            <a:r>
              <a:rPr lang="pl-PL" dirty="0" smtClean="0"/>
              <a:t>Ciepło z wód gruntowych pobiera się z kolei w studni zasilającej i chłonnej. </a:t>
            </a:r>
          </a:p>
          <a:p>
            <a:r>
              <a:rPr lang="pl-PL" dirty="0" smtClean="0"/>
              <a:t>I najprostszą możliwością jest wykorzystanie energii zgromadzone w powietrzu na zewnątrz za pomocą pompy ciepła powietrze-woda.</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62045" y="2143117"/>
            <a:ext cx="3781868" cy="376159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smtClean="0"/>
              <a:t>Praca pompy cieplnej</a:t>
            </a:r>
            <a:endParaRPr lang="pl-PL" sz="3600" b="1" dirty="0"/>
          </a:p>
        </p:txBody>
      </p:sp>
      <p:sp>
        <p:nvSpPr>
          <p:cNvPr id="3" name="Symbol zastępczy zawartości 2"/>
          <p:cNvSpPr>
            <a:spLocks noGrp="1"/>
          </p:cNvSpPr>
          <p:nvPr>
            <p:ph sz="half" idx="1"/>
          </p:nvPr>
        </p:nvSpPr>
        <p:spPr/>
        <p:txBody>
          <a:bodyPr>
            <a:normAutofit fontScale="70000" lnSpcReduction="20000"/>
          </a:bodyPr>
          <a:lstStyle/>
          <a:p>
            <a:pPr lvl="0"/>
            <a:r>
              <a:rPr lang="pl-PL" dirty="0" smtClean="0"/>
              <a:t>W parowniku do czynnika roboczego doprowadzane jest ciepło z otoczenia. Stan skupienia czynnika roboczego zmienia się z ciekłego na gazowy.</a:t>
            </a:r>
          </a:p>
          <a:p>
            <a:pPr lvl="0"/>
            <a:r>
              <a:rPr lang="pl-PL" dirty="0" smtClean="0"/>
              <a:t>Czynnik roboczy w postaci gazu jest silnie sprężany i osiąga wysoką temperaturę. Ten proces wymaga doprowadzenia 25% energii z zewnątrz. Energia cieplna jest przenoszona bezpośrednio do obiegu grzewczego. Czynnik roboczy ulega ponownie ochłodzeniu i przechodzi w  stan ciekły.</a:t>
            </a:r>
          </a:p>
          <a:p>
            <a:pPr lvl="0"/>
            <a:r>
              <a:rPr lang="pl-PL" dirty="0" smtClean="0"/>
              <a:t>Dzięki dekompresji w zaworze rozprężnym czynnik roboczy ulega tak silnemu schłodzeniu, że znów zaczyna pobierać ciepło z otoczenia. </a:t>
            </a:r>
          </a:p>
          <a:p>
            <a:endParaRPr lang="pl-PL" dirty="0"/>
          </a:p>
        </p:txBody>
      </p:sp>
      <p:grpSp>
        <p:nvGrpSpPr>
          <p:cNvPr id="12" name="Group 2"/>
          <p:cNvGrpSpPr>
            <a:grpSpLocks noGrp="1"/>
          </p:cNvGrpSpPr>
          <p:nvPr>
            <p:ph sz="half" idx="2"/>
          </p:nvPr>
        </p:nvGrpSpPr>
        <p:grpSpPr bwMode="auto">
          <a:xfrm>
            <a:off x="5072162" y="3428868"/>
            <a:ext cx="3287159" cy="2427984"/>
            <a:chOff x="1270" y="4287"/>
            <a:chExt cx="3640" cy="1796"/>
          </a:xfrm>
        </p:grpSpPr>
        <p:sp>
          <p:nvSpPr>
            <p:cNvPr id="13" name="Text Box 3"/>
            <p:cNvSpPr txBox="1">
              <a:spLocks noChangeArrowheads="1"/>
            </p:cNvSpPr>
            <p:nvPr/>
          </p:nvSpPr>
          <p:spPr bwMode="auto">
            <a:xfrm>
              <a:off x="2536" y="4287"/>
              <a:ext cx="949" cy="1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600" b="0" i="0" u="none" strike="noStrike" cap="none" normalizeH="0" baseline="0" dirty="0" smtClean="0">
                  <a:ln>
                    <a:noFill/>
                  </a:ln>
                  <a:solidFill>
                    <a:schemeClr val="tx1"/>
                  </a:solidFill>
                  <a:effectLst/>
                  <a:latin typeface="Calibri" pitchFamily="34" charset="0"/>
                </a:rPr>
                <a:t>kompresor</a:t>
              </a:r>
              <a:endParaRPr kumimoji="0" lang="pl-PL" sz="1800" b="0" i="0" u="none" strike="noStrike" cap="none" normalizeH="0" baseline="0" dirty="0" smtClean="0">
                <a:ln>
                  <a:noFill/>
                </a:ln>
                <a:solidFill>
                  <a:schemeClr val="tx1"/>
                </a:solidFill>
                <a:effectLst/>
                <a:latin typeface="Arial" pitchFamily="34" charset="0"/>
              </a:endParaRPr>
            </a:p>
          </p:txBody>
        </p:sp>
        <p:sp>
          <p:nvSpPr>
            <p:cNvPr id="14" name="Text Box 4"/>
            <p:cNvSpPr txBox="1">
              <a:spLocks noChangeArrowheads="1"/>
            </p:cNvSpPr>
            <p:nvPr/>
          </p:nvSpPr>
          <p:spPr bwMode="auto">
            <a:xfrm>
              <a:off x="2536" y="5872"/>
              <a:ext cx="875" cy="2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600" b="0" i="0" u="none" strike="noStrike" cap="none" normalizeH="0" baseline="0" dirty="0" smtClean="0">
                  <a:ln>
                    <a:noFill/>
                  </a:ln>
                  <a:solidFill>
                    <a:schemeClr val="tx1"/>
                  </a:solidFill>
                  <a:effectLst/>
                  <a:latin typeface="Calibri" pitchFamily="34" charset="0"/>
                </a:rPr>
                <a:t>zawór rozprężny</a:t>
              </a:r>
              <a:endParaRPr kumimoji="0" lang="pl-PL" sz="1800" b="0" i="0" u="none" strike="noStrike" cap="none" normalizeH="0" baseline="0" dirty="0" smtClean="0">
                <a:ln>
                  <a:noFill/>
                </a:ln>
                <a:solidFill>
                  <a:schemeClr val="tx1"/>
                </a:solidFill>
                <a:effectLst/>
                <a:latin typeface="Arial" pitchFamily="34" charset="0"/>
              </a:endParaRPr>
            </a:p>
          </p:txBody>
        </p:sp>
        <p:sp>
          <p:nvSpPr>
            <p:cNvPr id="15" name="Text Box 5"/>
            <p:cNvSpPr txBox="1">
              <a:spLocks noChangeArrowheads="1"/>
            </p:cNvSpPr>
            <p:nvPr/>
          </p:nvSpPr>
          <p:spPr bwMode="auto">
            <a:xfrm>
              <a:off x="3960" y="5397"/>
              <a:ext cx="950" cy="1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600" b="0" i="0" u="none" strike="noStrike" cap="none" normalizeH="0" baseline="0" dirty="0" smtClean="0">
                  <a:ln>
                    <a:noFill/>
                  </a:ln>
                  <a:solidFill>
                    <a:schemeClr val="tx1"/>
                  </a:solidFill>
                  <a:effectLst/>
                  <a:latin typeface="Calibri" pitchFamily="34" charset="0"/>
                </a:rPr>
                <a:t>skraplacz</a:t>
              </a:r>
              <a:endParaRPr kumimoji="0" lang="pl-PL" sz="1800" b="0" i="0" u="none" strike="noStrike" cap="none" normalizeH="0" baseline="0" dirty="0" smtClean="0">
                <a:ln>
                  <a:noFill/>
                </a:ln>
                <a:solidFill>
                  <a:schemeClr val="tx1"/>
                </a:solidFill>
                <a:effectLst/>
                <a:latin typeface="Arial" pitchFamily="34" charset="0"/>
              </a:endParaRPr>
            </a:p>
          </p:txBody>
        </p:sp>
        <p:sp>
          <p:nvSpPr>
            <p:cNvPr id="16" name="Text Box 6"/>
            <p:cNvSpPr txBox="1">
              <a:spLocks noChangeArrowheads="1"/>
            </p:cNvSpPr>
            <p:nvPr/>
          </p:nvSpPr>
          <p:spPr bwMode="auto">
            <a:xfrm>
              <a:off x="1270" y="5397"/>
              <a:ext cx="712" cy="14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600" b="0" i="0" u="none" strike="noStrike" cap="none" normalizeH="0" baseline="0" dirty="0" smtClean="0">
                  <a:ln>
                    <a:noFill/>
                  </a:ln>
                  <a:solidFill>
                    <a:schemeClr val="tx1"/>
                  </a:solidFill>
                  <a:effectLst/>
                  <a:latin typeface="Calibri" pitchFamily="34" charset="0"/>
                </a:rPr>
                <a:t>parownik</a:t>
              </a:r>
              <a:endParaRPr kumimoji="0" lang="pl-PL" sz="1800" b="0" i="0" u="none" strike="noStrike" cap="none" normalizeH="0" baseline="0" dirty="0" smtClean="0">
                <a:ln>
                  <a:noFill/>
                </a:ln>
                <a:solidFill>
                  <a:schemeClr val="tx1"/>
                </a:solidFill>
                <a:effectLst/>
                <a:latin typeface="Arial" pitchFamily="34" charset="0"/>
              </a:endParaRPr>
            </a:p>
          </p:txBody>
        </p:sp>
      </p:grpSp>
      <p:pic>
        <p:nvPicPr>
          <p:cNvPr id="11" name="Obraz 10"/>
          <p:cNvPicPr/>
          <p:nvPr/>
        </p:nvPicPr>
        <p:blipFill>
          <a:blip r:embed="rId2" cstate="print"/>
          <a:srcRect l="4897" t="1432" r="44839" b="10881"/>
          <a:stretch>
            <a:fillRect/>
          </a:stretch>
        </p:blipFill>
        <p:spPr bwMode="auto">
          <a:xfrm>
            <a:off x="4929190" y="2071678"/>
            <a:ext cx="3429024" cy="4000528"/>
          </a:xfrm>
          <a:prstGeom prst="rect">
            <a:avLst/>
          </a:prstGeom>
          <a:noFill/>
          <a:ln w="9525">
            <a:noFill/>
            <a:miter lim="800000"/>
            <a:headEnd/>
            <a:tailEnd/>
          </a:ln>
        </p:spPr>
      </p:pic>
      <p:grpSp>
        <p:nvGrpSpPr>
          <p:cNvPr id="4103" name="Group 7"/>
          <p:cNvGrpSpPr>
            <a:grpSpLocks/>
          </p:cNvGrpSpPr>
          <p:nvPr/>
        </p:nvGrpSpPr>
        <p:grpSpPr bwMode="auto">
          <a:xfrm>
            <a:off x="5072066" y="3286124"/>
            <a:ext cx="3214710" cy="2643206"/>
            <a:chOff x="1349" y="3970"/>
            <a:chExt cx="3282" cy="2594"/>
          </a:xfrm>
        </p:grpSpPr>
        <p:sp>
          <p:nvSpPr>
            <p:cNvPr id="4104" name="Text Box 8"/>
            <p:cNvSpPr txBox="1">
              <a:spLocks noChangeArrowheads="1"/>
            </p:cNvSpPr>
            <p:nvPr/>
          </p:nvSpPr>
          <p:spPr bwMode="auto">
            <a:xfrm>
              <a:off x="2531" y="3970"/>
              <a:ext cx="868" cy="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600" b="0" i="0" u="none" strike="noStrike" cap="none" normalizeH="0" baseline="0" smtClean="0">
                  <a:ln>
                    <a:noFill/>
                  </a:ln>
                  <a:solidFill>
                    <a:schemeClr val="tx1"/>
                  </a:solidFill>
                  <a:effectLst/>
                  <a:latin typeface="Calibri" pitchFamily="34" charset="0"/>
                </a:rPr>
                <a:t>kompresor</a:t>
              </a:r>
              <a:endParaRPr kumimoji="0" lang="pl-PL" sz="1800" b="0" i="0" u="none" strike="noStrike" cap="none" normalizeH="0" baseline="0" smtClean="0">
                <a:ln>
                  <a:noFill/>
                </a:ln>
                <a:solidFill>
                  <a:schemeClr val="tx1"/>
                </a:solidFill>
                <a:effectLst/>
                <a:latin typeface="Arial" pitchFamily="34" charset="0"/>
              </a:endParaRPr>
            </a:p>
          </p:txBody>
        </p:sp>
        <p:sp>
          <p:nvSpPr>
            <p:cNvPr id="4105" name="Text Box 9"/>
            <p:cNvSpPr txBox="1">
              <a:spLocks noChangeArrowheads="1"/>
            </p:cNvSpPr>
            <p:nvPr/>
          </p:nvSpPr>
          <p:spPr bwMode="auto">
            <a:xfrm>
              <a:off x="2531" y="6071"/>
              <a:ext cx="868" cy="4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600" b="0" i="0" u="none" strike="noStrike" cap="none" normalizeH="0" baseline="0" dirty="0" smtClean="0">
                  <a:ln>
                    <a:noFill/>
                  </a:ln>
                  <a:solidFill>
                    <a:schemeClr val="tx1"/>
                  </a:solidFill>
                  <a:effectLst/>
                  <a:latin typeface="Calibri" pitchFamily="34" charset="0"/>
                </a:rPr>
                <a:t>zawór rozprężny</a:t>
              </a:r>
              <a:endParaRPr kumimoji="0" lang="pl-PL" sz="1800" b="0" i="0" u="none" strike="noStrike" cap="none" normalizeH="0" baseline="0" dirty="0" smtClean="0">
                <a:ln>
                  <a:noFill/>
                </a:ln>
                <a:solidFill>
                  <a:schemeClr val="tx1"/>
                </a:solidFill>
                <a:effectLst/>
                <a:latin typeface="Arial" pitchFamily="34" charset="0"/>
              </a:endParaRPr>
            </a:p>
          </p:txBody>
        </p:sp>
        <p:sp>
          <p:nvSpPr>
            <p:cNvPr id="4106" name="Text Box 10"/>
            <p:cNvSpPr txBox="1">
              <a:spLocks noChangeArrowheads="1"/>
            </p:cNvSpPr>
            <p:nvPr/>
          </p:nvSpPr>
          <p:spPr bwMode="auto">
            <a:xfrm>
              <a:off x="3827" y="5514"/>
              <a:ext cx="804" cy="3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600" b="0" i="0" u="none" strike="noStrike" cap="none" normalizeH="0" baseline="0" smtClean="0">
                  <a:ln>
                    <a:noFill/>
                  </a:ln>
                  <a:solidFill>
                    <a:schemeClr val="tx1"/>
                  </a:solidFill>
                  <a:effectLst/>
                  <a:latin typeface="Calibri" pitchFamily="34" charset="0"/>
                </a:rPr>
                <a:t>skraplacz</a:t>
              </a:r>
              <a:endParaRPr kumimoji="0" lang="pl-PL" sz="1800" b="0" i="0" u="none" strike="noStrike" cap="none" normalizeH="0" baseline="0" smtClean="0">
                <a:ln>
                  <a:noFill/>
                </a:ln>
                <a:solidFill>
                  <a:schemeClr val="tx1"/>
                </a:solidFill>
                <a:effectLst/>
                <a:latin typeface="Arial" pitchFamily="34" charset="0"/>
              </a:endParaRPr>
            </a:p>
          </p:txBody>
        </p:sp>
        <p:sp>
          <p:nvSpPr>
            <p:cNvPr id="4107" name="Text Box 11"/>
            <p:cNvSpPr txBox="1">
              <a:spLocks noChangeArrowheads="1"/>
            </p:cNvSpPr>
            <p:nvPr/>
          </p:nvSpPr>
          <p:spPr bwMode="auto">
            <a:xfrm>
              <a:off x="1349" y="5514"/>
              <a:ext cx="766" cy="3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l-PL" sz="600" b="0" i="0" u="none" strike="noStrike" cap="none" normalizeH="0" baseline="0" smtClean="0">
                  <a:ln>
                    <a:noFill/>
                  </a:ln>
                  <a:solidFill>
                    <a:schemeClr val="tx1"/>
                  </a:solidFill>
                  <a:effectLst/>
                  <a:latin typeface="Calibri" pitchFamily="34" charset="0"/>
                </a:rPr>
                <a:t>parownik</a:t>
              </a:r>
              <a:endParaRPr kumimoji="0" lang="pl-PL"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SONDA GRUNTOWA </a:t>
            </a:r>
            <a:br>
              <a:rPr lang="pl-PL" sz="3200" b="1" dirty="0" smtClean="0"/>
            </a:br>
            <a:r>
              <a:rPr lang="pl-PL" sz="3200" b="1" dirty="0" smtClean="0"/>
              <a:t>(kolektor pionowy, sonda pionowa)</a:t>
            </a:r>
            <a:endParaRPr lang="pl-PL" sz="3200" dirty="0"/>
          </a:p>
        </p:txBody>
      </p:sp>
      <p:pic>
        <p:nvPicPr>
          <p:cNvPr id="5" name="Symbol zastępczy zawartości 4"/>
          <p:cNvPicPr>
            <a:picLocks noGrp="1"/>
          </p:cNvPicPr>
          <p:nvPr>
            <p:ph sz="half" idx="1"/>
          </p:nvPr>
        </p:nvPicPr>
        <p:blipFill>
          <a:blip r:embed="rId2" cstate="print"/>
          <a:stretch>
            <a:fillRect/>
          </a:stretch>
        </p:blipFill>
        <p:spPr bwMode="auto">
          <a:xfrm>
            <a:off x="628650" y="2956719"/>
            <a:ext cx="3695700" cy="2362200"/>
          </a:xfrm>
          <a:prstGeom prst="rect">
            <a:avLst/>
          </a:prstGeom>
          <a:noFill/>
          <a:ln w="9525">
            <a:noFill/>
            <a:miter lim="800000"/>
            <a:headEnd/>
            <a:tailEnd/>
          </a:ln>
        </p:spPr>
      </p:pic>
      <p:sp>
        <p:nvSpPr>
          <p:cNvPr id="4" name="Symbol zastępczy zawartości 3"/>
          <p:cNvSpPr>
            <a:spLocks noGrp="1"/>
          </p:cNvSpPr>
          <p:nvPr>
            <p:ph sz="half" idx="2"/>
          </p:nvPr>
        </p:nvSpPr>
        <p:spPr/>
        <p:txBody>
          <a:bodyPr>
            <a:normAutofit fontScale="85000" lnSpcReduction="20000"/>
          </a:bodyPr>
          <a:lstStyle/>
          <a:p>
            <a:r>
              <a:rPr lang="pl-PL" dirty="0" smtClean="0"/>
              <a:t>Wprowadzona pionowo w grunt, zajmuje wyjątkowo mało miejsca.</a:t>
            </a:r>
          </a:p>
          <a:p>
            <a:r>
              <a:rPr lang="pl-PL" dirty="0" smtClean="0"/>
              <a:t>Ze względu na stałą i dosyć wysoką temperaturę są najlepszym źródłem energetycznym dla pomp ciepła.</a:t>
            </a:r>
          </a:p>
          <a:p>
            <a:r>
              <a:rPr lang="pl-PL" dirty="0" smtClean="0"/>
              <a:t>Są one zbudowane z zainstalowanych pionowo rur z tworzywa sztucznego, w których krąży mieszanina wody i substancji niezamarzającej, zwanej solanką.  </a:t>
            </a:r>
            <a:endParaRPr lang="pl-PL" dirty="0"/>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KOLEKTOR GRUNTOWY POZIOMY</a:t>
            </a:r>
            <a:endParaRPr lang="pl-PL" sz="3200" dirty="0"/>
          </a:p>
        </p:txBody>
      </p:sp>
      <p:sp>
        <p:nvSpPr>
          <p:cNvPr id="3" name="Symbol zastępczy zawartości 2"/>
          <p:cNvSpPr>
            <a:spLocks noGrp="1"/>
          </p:cNvSpPr>
          <p:nvPr>
            <p:ph sz="half" idx="1"/>
          </p:nvPr>
        </p:nvSpPr>
        <p:spPr>
          <a:xfrm>
            <a:off x="457200" y="1920085"/>
            <a:ext cx="4038600" cy="2223295"/>
          </a:xfrm>
        </p:spPr>
        <p:txBody>
          <a:bodyPr>
            <a:normAutofit fontScale="70000" lnSpcReduction="20000"/>
          </a:bodyPr>
          <a:lstStyle/>
          <a:p>
            <a:r>
              <a:rPr lang="pl-PL" dirty="0" smtClean="0"/>
              <a:t>Wykonywany jest z poziomo ułożonych rur polietylenowych, wypełnionych wodnym roztworem glikolu. </a:t>
            </a:r>
          </a:p>
          <a:p>
            <a:r>
              <a:rPr lang="pl-PL" dirty="0" smtClean="0"/>
              <a:t>Powierzchnia kolektora poziomego powinna być co najmniej 2-3 razy większa od powierzchni ogrzewanego obiektu.</a:t>
            </a:r>
            <a:endParaRPr lang="pl-PL" dirty="0"/>
          </a:p>
        </p:txBody>
      </p:sp>
      <p:sp>
        <p:nvSpPr>
          <p:cNvPr id="4" name="Symbol zastępczy zawartości 3"/>
          <p:cNvSpPr>
            <a:spLocks noGrp="1"/>
          </p:cNvSpPr>
          <p:nvPr>
            <p:ph sz="half" idx="2"/>
          </p:nvPr>
        </p:nvSpPr>
        <p:spPr/>
        <p:txBody>
          <a:bodyPr>
            <a:normAutofit fontScale="70000" lnSpcReduction="20000"/>
          </a:bodyPr>
          <a:lstStyle/>
          <a:p>
            <a:pPr>
              <a:buNone/>
            </a:pPr>
            <a:r>
              <a:rPr lang="pl-PL" b="1" dirty="0" smtClean="0"/>
              <a:t>Rodzaje kolektorów poziomych:</a:t>
            </a:r>
          </a:p>
          <a:p>
            <a:pPr>
              <a:buNone/>
            </a:pPr>
            <a:endParaRPr lang="pl-PL" dirty="0" smtClean="0"/>
          </a:p>
          <a:p>
            <a:r>
              <a:rPr lang="pl-PL" u="sng" dirty="0" smtClean="0"/>
              <a:t>Kolektor płaski</a:t>
            </a:r>
            <a:endParaRPr lang="pl-PL" dirty="0" smtClean="0"/>
          </a:p>
          <a:p>
            <a:pPr>
              <a:buNone/>
            </a:pPr>
            <a:r>
              <a:rPr lang="pl-PL" dirty="0" smtClean="0"/>
              <a:t>Jest to zwykle kilka odcinków rur o długości ok. 100 m. Odstępy między rurami powinny wynosić 0,5 - 0,8 m. </a:t>
            </a:r>
          </a:p>
          <a:p>
            <a:pPr>
              <a:buNone/>
            </a:pPr>
            <a:endParaRPr lang="pl-PL" dirty="0" smtClean="0"/>
          </a:p>
          <a:p>
            <a:r>
              <a:rPr lang="pl-PL" u="sng" dirty="0" smtClean="0"/>
              <a:t>Kolektor spiralny</a:t>
            </a:r>
            <a:endParaRPr lang="pl-PL" dirty="0" smtClean="0"/>
          </a:p>
          <a:p>
            <a:pPr>
              <a:buNone/>
            </a:pPr>
            <a:r>
              <a:rPr lang="pl-PL" dirty="0" smtClean="0"/>
              <a:t>Jest to zwykle kilka odcinków rur układanych w rowach o szerokości 0,8 - 1 metra. Odstępy między rowami powinny być nie mniejsze niż 3 metry. </a:t>
            </a:r>
          </a:p>
          <a:p>
            <a:endParaRPr lang="pl-PL" dirty="0"/>
          </a:p>
        </p:txBody>
      </p:sp>
      <p:pic>
        <p:nvPicPr>
          <p:cNvPr id="5" name="Obraz 4"/>
          <p:cNvPicPr/>
          <p:nvPr/>
        </p:nvPicPr>
        <p:blipFill>
          <a:blip r:embed="rId2" cstate="print"/>
          <a:srcRect/>
          <a:stretch>
            <a:fillRect/>
          </a:stretch>
        </p:blipFill>
        <p:spPr bwMode="auto">
          <a:xfrm>
            <a:off x="642910" y="3929066"/>
            <a:ext cx="3714776" cy="178595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POMPY CIEPŁA POWIETRZE-WODA</a:t>
            </a:r>
            <a:endParaRPr lang="pl-PL" sz="3200" dirty="0"/>
          </a:p>
        </p:txBody>
      </p:sp>
      <p:sp>
        <p:nvSpPr>
          <p:cNvPr id="3" name="Symbol zastępczy zawartości 2"/>
          <p:cNvSpPr>
            <a:spLocks noGrp="1"/>
          </p:cNvSpPr>
          <p:nvPr>
            <p:ph sz="half" idx="1"/>
          </p:nvPr>
        </p:nvSpPr>
        <p:spPr/>
        <p:txBody>
          <a:bodyPr>
            <a:normAutofit fontScale="70000" lnSpcReduction="20000"/>
          </a:bodyPr>
          <a:lstStyle/>
          <a:p>
            <a:r>
              <a:rPr lang="pl-PL" dirty="0" smtClean="0"/>
              <a:t>Wymiennik ciepła umieszczony na zewnątrz domu czerpie ciepło ze środowiska.</a:t>
            </a:r>
          </a:p>
          <a:p>
            <a:pPr>
              <a:buNone/>
            </a:pPr>
            <a:endParaRPr lang="pl-PL" u="sng" dirty="0" smtClean="0"/>
          </a:p>
          <a:p>
            <a:pPr lvl="0"/>
            <a:r>
              <a:rPr lang="pl-PL" u="sng" dirty="0" smtClean="0"/>
              <a:t>Zalety: </a:t>
            </a:r>
          </a:p>
          <a:p>
            <a:pPr>
              <a:buNone/>
            </a:pPr>
            <a:r>
              <a:rPr lang="pl-PL" dirty="0" smtClean="0"/>
              <a:t>- powietrze jest niewyczerpalnym źródłem ciepła</a:t>
            </a:r>
          </a:p>
          <a:p>
            <a:pPr>
              <a:buNone/>
            </a:pPr>
            <a:r>
              <a:rPr lang="pl-PL" dirty="0" smtClean="0"/>
              <a:t>- w lecie wyższy współczynnik COP od gruntowych pomp ciepła</a:t>
            </a:r>
          </a:p>
          <a:p>
            <a:pPr>
              <a:buNone/>
            </a:pPr>
            <a:r>
              <a:rPr lang="pl-PL" dirty="0" smtClean="0"/>
              <a:t>- szybki i czysty montaż systemu </a:t>
            </a:r>
          </a:p>
          <a:p>
            <a:pPr lvl="0"/>
            <a:r>
              <a:rPr lang="pl-PL" u="sng" dirty="0" smtClean="0"/>
              <a:t>Wady:</a:t>
            </a:r>
          </a:p>
          <a:p>
            <a:pPr>
              <a:buNone/>
            </a:pPr>
            <a:r>
              <a:rPr lang="pl-PL" dirty="0" smtClean="0"/>
              <a:t>- współczynnik efektywności COP obniża się wraz ze wzrostem różnicy temperatur pomiędzy powietrzem zewnętrznym a wymaganą temperaturą wody w systemie CO i CWU.</a:t>
            </a:r>
          </a:p>
          <a:p>
            <a:endParaRPr lang="pl-PL" dirty="0"/>
          </a:p>
        </p:txBody>
      </p:sp>
      <p:pic>
        <p:nvPicPr>
          <p:cNvPr id="5" name="Symbol zastępczy zawartości 4"/>
          <p:cNvPicPr>
            <a:picLocks noGrp="1"/>
          </p:cNvPicPr>
          <p:nvPr>
            <p:ph sz="half" idx="2"/>
          </p:nvPr>
        </p:nvPicPr>
        <p:blipFill>
          <a:blip r:embed="rId2" cstate="print"/>
          <a:srcRect/>
          <a:stretch>
            <a:fillRect/>
          </a:stretch>
        </p:blipFill>
        <p:spPr bwMode="auto">
          <a:xfrm>
            <a:off x="4714876" y="2071678"/>
            <a:ext cx="3771900" cy="3643337"/>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STUDNIE GŁĘBINOWE</a:t>
            </a:r>
            <a:endParaRPr lang="pl-PL" sz="3200" dirty="0"/>
          </a:p>
        </p:txBody>
      </p:sp>
      <p:pic>
        <p:nvPicPr>
          <p:cNvPr id="5" name="Symbol zastępczy zawartości 4"/>
          <p:cNvPicPr>
            <a:picLocks noGrp="1"/>
          </p:cNvPicPr>
          <p:nvPr>
            <p:ph sz="half" idx="1"/>
          </p:nvPr>
        </p:nvPicPr>
        <p:blipFill>
          <a:blip r:embed="rId2" cstate="print"/>
          <a:srcRect/>
          <a:stretch>
            <a:fillRect/>
          </a:stretch>
        </p:blipFill>
        <p:spPr bwMode="auto">
          <a:xfrm>
            <a:off x="571472" y="2071678"/>
            <a:ext cx="3781425" cy="3643338"/>
          </a:xfrm>
          <a:prstGeom prst="rect">
            <a:avLst/>
          </a:prstGeom>
          <a:noFill/>
          <a:ln w="9525">
            <a:noFill/>
            <a:miter lim="800000"/>
            <a:headEnd/>
            <a:tailEnd/>
          </a:ln>
        </p:spPr>
      </p:pic>
      <p:sp>
        <p:nvSpPr>
          <p:cNvPr id="4" name="Symbol zastępczy zawartości 3"/>
          <p:cNvSpPr>
            <a:spLocks noGrp="1"/>
          </p:cNvSpPr>
          <p:nvPr>
            <p:ph sz="half" idx="2"/>
          </p:nvPr>
        </p:nvSpPr>
        <p:spPr/>
        <p:txBody>
          <a:bodyPr>
            <a:normAutofit fontScale="85000" lnSpcReduction="20000"/>
          </a:bodyPr>
          <a:lstStyle/>
          <a:p>
            <a:r>
              <a:rPr lang="pl-PL" dirty="0" smtClean="0"/>
              <a:t>Umożliwiają pozyskanie energii cieplnej bezpośrednio z wód gruntowych wypełniających warstwy wodonośne. </a:t>
            </a:r>
          </a:p>
          <a:p>
            <a:r>
              <a:rPr lang="pl-PL" dirty="0" smtClean="0"/>
              <a:t>Woda gruntowa czerpana jest ze studni zasilającej i doprowadzana do parownika pompy ciepła.</a:t>
            </a:r>
          </a:p>
          <a:p>
            <a:r>
              <a:rPr lang="pl-PL" dirty="0" smtClean="0"/>
              <a:t>Wydajność studni zasilającej musi gwarantować ciągły pobór wody przy nominalnym przepływie wody przez pompę ciepła. </a:t>
            </a:r>
            <a:endParaRPr lang="pl-PL" dirty="0"/>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WPROWADZENIE</a:t>
            </a:r>
            <a:endParaRPr lang="pl-PL" dirty="0"/>
          </a:p>
        </p:txBody>
      </p:sp>
      <p:sp>
        <p:nvSpPr>
          <p:cNvPr id="3" name="Symbol zastępczy zawartości 2"/>
          <p:cNvSpPr>
            <a:spLocks noGrp="1"/>
          </p:cNvSpPr>
          <p:nvPr>
            <p:ph sz="half" idx="1"/>
          </p:nvPr>
        </p:nvSpPr>
        <p:spPr/>
        <p:txBody>
          <a:bodyPr>
            <a:normAutofit/>
          </a:bodyPr>
          <a:lstStyle/>
          <a:p>
            <a:r>
              <a:rPr lang="pl-PL" sz="1900" dirty="0" smtClean="0"/>
              <a:t>Wszyscy mieszkańcy naszej planety świadomi są tego, że powinniśmy dbać o czystość środowiska. Niestety, nie zawsze się to udaje. Człowiek często nieświadomie niszczy środowisko przyrodnicze np. poprzez intensywną działalność gospodarczą, przemysłową i nie wie, jak temu zapobiec. </a:t>
            </a:r>
          </a:p>
          <a:p>
            <a:endParaRPr lang="pl-PL" dirty="0"/>
          </a:p>
        </p:txBody>
      </p:sp>
      <p:sp>
        <p:nvSpPr>
          <p:cNvPr id="4" name="Symbol zastępczy zawartości 3"/>
          <p:cNvSpPr>
            <a:spLocks noGrp="1"/>
          </p:cNvSpPr>
          <p:nvPr>
            <p:ph sz="half" idx="2"/>
          </p:nvPr>
        </p:nvSpPr>
        <p:spPr/>
        <p:txBody>
          <a:bodyPr>
            <a:normAutofit/>
          </a:bodyPr>
          <a:lstStyle/>
          <a:p>
            <a:r>
              <a:rPr lang="pl-PL" sz="1900" dirty="0" smtClean="0"/>
              <a:t>Otóż odpowiedź jest prosta – budując domy pasywne! </a:t>
            </a:r>
          </a:p>
          <a:p>
            <a:r>
              <a:rPr lang="pl-PL" sz="1900" dirty="0" smtClean="0"/>
              <a:t>ograniczając zużycie energii nie tylko dbamy o czystość środowiska i surowce naturalne. Oszczędzamy również wiele pieniędzy, które możemy przeznaczyć na inne cele. Dom pasywny jest więc przyjacielem dla środowiska jak i dla budżetu domowego :-)</a:t>
            </a:r>
          </a:p>
          <a:p>
            <a:endParaRPr lang="pl-PL" dirty="0"/>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u="sng" dirty="0" smtClean="0"/>
              <a:t>OSPRZĘT WENTYLACYJNY</a:t>
            </a:r>
            <a:endParaRPr lang="pl-PL" dirty="0"/>
          </a:p>
        </p:txBody>
      </p:sp>
      <p:pic>
        <p:nvPicPr>
          <p:cNvPr id="6" name="Symbol zastępczy zawartości 5"/>
          <p:cNvPicPr>
            <a:picLocks noGrp="1"/>
          </p:cNvPicPr>
          <p:nvPr>
            <p:ph idx="1"/>
          </p:nvPr>
        </p:nvPicPr>
        <p:blipFill>
          <a:blip r:embed="rId2" cstate="print"/>
          <a:srcRect/>
          <a:stretch>
            <a:fillRect/>
          </a:stretch>
        </p:blipFill>
        <p:spPr bwMode="auto">
          <a:xfrm>
            <a:off x="2428860" y="1857364"/>
            <a:ext cx="3833826" cy="1539082"/>
          </a:xfrm>
          <a:prstGeom prst="rect">
            <a:avLst/>
          </a:prstGeom>
          <a:noFill/>
          <a:ln w="9525">
            <a:noFill/>
            <a:miter lim="800000"/>
            <a:headEnd/>
            <a:tailEnd/>
          </a:ln>
        </p:spPr>
      </p:pic>
      <p:sp>
        <p:nvSpPr>
          <p:cNvPr id="8" name="pole tekstowe 7"/>
          <p:cNvSpPr txBox="1"/>
          <p:nvPr/>
        </p:nvSpPr>
        <p:spPr>
          <a:xfrm>
            <a:off x="928662" y="3714752"/>
            <a:ext cx="7358114" cy="2585323"/>
          </a:xfrm>
          <a:prstGeom prst="rect">
            <a:avLst/>
          </a:prstGeom>
          <a:noFill/>
        </p:spPr>
        <p:txBody>
          <a:bodyPr wrap="square" rtlCol="0">
            <a:spAutoFit/>
          </a:bodyPr>
          <a:lstStyle/>
          <a:p>
            <a:r>
              <a:rPr lang="pl-PL" dirty="0"/>
              <a:t>Około 90% swojego życia człowiek spędza we wnętrzach. Jeśli w tych pomieszczeniach nie jest zachowana wymiana powietrza, zwiększa się stężenie dwutlenku węgla. Do tego może dochodzić dalsze zanieczyszczenie powietrza lotnymi związkami wydzielanymi przez wykładziny podłogowe, meble i urządzenia elektryczne. Branie prysznica, kąpiel, gotowanie i pranie, jak również przebywanie ludzi w pomieszczeniach zwiększa ilość pary wodnej w powietrzu, co sprzyja rozwojowi pleśni i roztoczy. Wszystkie te zanieczyszczenia niekorzystnie wpływają na samopoczucie , jak również na wydajność i zdrowie. </a:t>
            </a: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pPr algn="ctr"/>
            <a:r>
              <a:rPr lang="pl-PL" sz="3600" b="1" dirty="0" smtClean="0"/>
              <a:t>Ogrzewamy wentylacją!</a:t>
            </a:r>
            <a:endParaRPr lang="pl-PL" sz="3600" dirty="0"/>
          </a:p>
        </p:txBody>
      </p:sp>
      <p:sp>
        <p:nvSpPr>
          <p:cNvPr id="7" name="Symbol zastępczy zawartości 6"/>
          <p:cNvSpPr>
            <a:spLocks noGrp="1"/>
          </p:cNvSpPr>
          <p:nvPr>
            <p:ph idx="1"/>
          </p:nvPr>
        </p:nvSpPr>
        <p:spPr/>
        <p:txBody>
          <a:bodyPr>
            <a:normAutofit fontScale="92500" lnSpcReduction="20000"/>
          </a:bodyPr>
          <a:lstStyle/>
          <a:p>
            <a:r>
              <a:rPr lang="pl-PL" dirty="0" smtClean="0"/>
              <a:t>Z powodu szczelnej powłoki budynku w domach pasywnych, odpowiednia wymiana powietrza w pomieszczeniach nie może się już odbywać drogą naturalną – przez szpary i szczeliny.</a:t>
            </a:r>
          </a:p>
          <a:p>
            <a:r>
              <a:rPr lang="pl-PL" dirty="0" smtClean="0"/>
              <a:t>Coraz częściej znajdują zastosowanie systemy mechanicznej wentylacji mieszkań z odzyskiwaniem ciepła.</a:t>
            </a:r>
          </a:p>
          <a:p>
            <a:r>
              <a:rPr lang="pl-PL" dirty="0" smtClean="0"/>
              <a:t>Kontrolowaną wymianę powietrza, gwarantującą komfortowe i higieniczne warunki oraz ochronę substancji budowlanej, jak również utrzymującą na możliwie najniższym poziomie straty ciepła, powstające podczas wentylacji, można osiągnąć tylko poprzez zastosowanie systemu wentylacji z odzyskiem ciepła.</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p:cNvPicPr>
          <p:nvPr>
            <p:ph sz="half" idx="2"/>
          </p:nvPr>
        </p:nvPicPr>
        <p:blipFill>
          <a:blip r:embed="rId2" cstate="print"/>
          <a:srcRect l="1795" t="6058" r="2023" b="13989"/>
          <a:stretch>
            <a:fillRect/>
          </a:stretch>
        </p:blipFill>
        <p:spPr bwMode="auto">
          <a:xfrm>
            <a:off x="3428992" y="2143116"/>
            <a:ext cx="5253046" cy="3643338"/>
          </a:xfrm>
          <a:prstGeom prst="rect">
            <a:avLst/>
          </a:prstGeom>
          <a:noFill/>
          <a:ln w="9525">
            <a:noFill/>
            <a:miter lim="800000"/>
            <a:headEnd/>
            <a:tailEnd/>
          </a:ln>
        </p:spPr>
      </p:pic>
      <p:sp>
        <p:nvSpPr>
          <p:cNvPr id="4" name="Tytuł 3"/>
          <p:cNvSpPr>
            <a:spLocks noGrp="1"/>
          </p:cNvSpPr>
          <p:nvPr>
            <p:ph type="title"/>
          </p:nvPr>
        </p:nvSpPr>
        <p:spPr/>
        <p:txBody>
          <a:bodyPr>
            <a:normAutofit/>
          </a:bodyPr>
          <a:lstStyle/>
          <a:p>
            <a:pPr algn="ctr"/>
            <a:r>
              <a:rPr lang="pl-PL" sz="3600" b="1" dirty="0" smtClean="0"/>
              <a:t>Typy mechanicznych instalacji wentylacji mieszkań:</a:t>
            </a:r>
            <a:endParaRPr lang="pl-PL" sz="3600" dirty="0"/>
          </a:p>
        </p:txBody>
      </p:sp>
      <p:sp>
        <p:nvSpPr>
          <p:cNvPr id="5" name="Symbol zastępczy zawartości 4"/>
          <p:cNvSpPr>
            <a:spLocks noGrp="1"/>
          </p:cNvSpPr>
          <p:nvPr>
            <p:ph sz="half" idx="1"/>
          </p:nvPr>
        </p:nvSpPr>
        <p:spPr/>
        <p:txBody>
          <a:bodyPr/>
          <a:lstStyle/>
          <a:p>
            <a:r>
              <a:rPr lang="pl-PL" dirty="0" smtClean="0"/>
              <a:t>instalacje wywiewne,</a:t>
            </a:r>
          </a:p>
          <a:p>
            <a:r>
              <a:rPr lang="pl-PL" dirty="0" smtClean="0"/>
              <a:t>decentralne urządzenia wentylacyjne,</a:t>
            </a:r>
          </a:p>
          <a:p>
            <a:r>
              <a:rPr lang="pl-PL" dirty="0" smtClean="0"/>
              <a:t>centralne instalacje wentylacyjne.</a:t>
            </a:r>
          </a:p>
          <a:p>
            <a:endParaRPr lang="pl-PL" dirty="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642918"/>
            <a:ext cx="8229600" cy="1143000"/>
          </a:xfrm>
        </p:spPr>
        <p:txBody>
          <a:bodyPr>
            <a:normAutofit/>
          </a:bodyPr>
          <a:lstStyle/>
          <a:p>
            <a:pPr algn="ctr"/>
            <a:r>
              <a:rPr lang="pl-PL" sz="3600" b="1" dirty="0" smtClean="0"/>
              <a:t>Projektowanie i instalacja</a:t>
            </a:r>
            <a:endParaRPr lang="pl-PL" sz="3600" dirty="0"/>
          </a:p>
        </p:txBody>
      </p:sp>
      <p:sp>
        <p:nvSpPr>
          <p:cNvPr id="5" name="Symbol zastępczy zawartości 4"/>
          <p:cNvSpPr>
            <a:spLocks noGrp="1"/>
          </p:cNvSpPr>
          <p:nvPr>
            <p:ph idx="1"/>
          </p:nvPr>
        </p:nvSpPr>
        <p:spPr>
          <a:xfrm>
            <a:off x="500034" y="2000240"/>
            <a:ext cx="8229600" cy="4389120"/>
          </a:xfrm>
        </p:spPr>
        <p:txBody>
          <a:bodyPr>
            <a:normAutofit fontScale="77500" lnSpcReduction="20000"/>
          </a:bodyPr>
          <a:lstStyle/>
          <a:p>
            <a:r>
              <a:rPr lang="pl-PL" dirty="0" smtClean="0"/>
              <a:t>Wbudowanie centralnej wentylacji mieszkaniowej należy uwzględnić już na etapie projektowania budynku.</a:t>
            </a:r>
          </a:p>
          <a:p>
            <a:r>
              <a:rPr lang="pl-PL" dirty="0" smtClean="0"/>
              <a:t>Przy projektowaniu centralnej wentylacji mieszkaniowej, budynek dzielony jest najpierw na strefy nawiewu i wywiewu powietrza. </a:t>
            </a:r>
          </a:p>
          <a:p>
            <a:r>
              <a:rPr lang="pl-PL" dirty="0" smtClean="0"/>
              <a:t>Urządzenie należy zabudować w miejscu suchym, wolnym od mrozu, umożliwiającym poprowadzenie możliwie jak najkrótszych przewodów rurowych do obszarów wywiewu i ewentualnie nawiewu powietrza.</a:t>
            </a:r>
          </a:p>
          <a:p>
            <a:pPr>
              <a:buNone/>
            </a:pPr>
            <a:endParaRPr lang="pl-PL" dirty="0" smtClean="0"/>
          </a:p>
          <a:p>
            <a:r>
              <a:rPr lang="pl-PL" dirty="0" smtClean="0"/>
              <a:t>Do zabudowy nadają się takie miejsca jak:</a:t>
            </a:r>
          </a:p>
          <a:p>
            <a:pPr>
              <a:buNone/>
            </a:pPr>
            <a:r>
              <a:rPr lang="pl-PL" dirty="0" smtClean="0"/>
              <a:t>■ pomieszczenie-schowek lub pomieszczenie gospodarcze na parterze,</a:t>
            </a:r>
          </a:p>
          <a:p>
            <a:pPr>
              <a:buNone/>
            </a:pPr>
            <a:r>
              <a:rPr lang="pl-PL" dirty="0" smtClean="0"/>
              <a:t>■ wbudowana szafa ścienna,</a:t>
            </a:r>
          </a:p>
          <a:p>
            <a:pPr>
              <a:buNone/>
            </a:pPr>
            <a:r>
              <a:rPr lang="pl-PL" dirty="0" smtClean="0"/>
              <a:t>■ piwnica,</a:t>
            </a:r>
          </a:p>
          <a:p>
            <a:pPr>
              <a:buNone/>
            </a:pPr>
            <a:r>
              <a:rPr lang="pl-PL" dirty="0" smtClean="0"/>
              <a:t>■ zaizolowane cieplnie boczne pomieszczenie na poddaszu (boczna ściana).</a:t>
            </a:r>
          </a:p>
          <a:p>
            <a:endParaRPr lang="pl-PL" dirty="0"/>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u="sng" dirty="0" smtClean="0"/>
              <a:t>GRUNTOWNY WYMIENNIK CIEPŁA</a:t>
            </a:r>
            <a:endParaRPr lang="pl-PL" dirty="0"/>
          </a:p>
        </p:txBody>
      </p:sp>
      <p:pic>
        <p:nvPicPr>
          <p:cNvPr id="6" name="Symbol zastępczy zawartości 5"/>
          <p:cNvPicPr>
            <a:picLocks noGrp="1"/>
          </p:cNvPicPr>
          <p:nvPr>
            <p:ph sz="half" idx="1"/>
          </p:nvPr>
        </p:nvPicPr>
        <p:blipFill>
          <a:blip r:embed="rId2" cstate="print"/>
          <a:stretch>
            <a:fillRect/>
          </a:stretch>
        </p:blipFill>
        <p:spPr bwMode="auto">
          <a:xfrm>
            <a:off x="457200" y="2728699"/>
            <a:ext cx="4038600" cy="2818240"/>
          </a:xfrm>
          <a:prstGeom prst="rect">
            <a:avLst/>
          </a:prstGeom>
          <a:noFill/>
          <a:ln w="9525">
            <a:noFill/>
            <a:miter lim="800000"/>
            <a:headEnd/>
            <a:tailEnd/>
          </a:ln>
        </p:spPr>
      </p:pic>
      <p:sp>
        <p:nvSpPr>
          <p:cNvPr id="5" name="Symbol zastępczy zawartości 4"/>
          <p:cNvSpPr>
            <a:spLocks noGrp="1"/>
          </p:cNvSpPr>
          <p:nvPr>
            <p:ph sz="half" idx="2"/>
          </p:nvPr>
        </p:nvSpPr>
        <p:spPr/>
        <p:txBody>
          <a:bodyPr>
            <a:normAutofit fontScale="92500" lnSpcReduction="20000"/>
          </a:bodyPr>
          <a:lstStyle/>
          <a:p>
            <a:r>
              <a:rPr lang="pl-PL" dirty="0" smtClean="0"/>
              <a:t>Praca Gruntownego Wymiennika Ciepła bazuje na akumulacyjnych właściwościach gruntu w obszarze pod termoizolacją-styropianem. </a:t>
            </a:r>
          </a:p>
          <a:p>
            <a:r>
              <a:rPr lang="pl-PL" dirty="0" smtClean="0"/>
              <a:t>Tak więc praktyczna wielkość GWC jest uwarunkowana powierzchnią styropianu, a nie tylko powierzchnią samego wymiennika.</a:t>
            </a:r>
            <a:r>
              <a:rPr lang="pl-PL" b="1" dirty="0" smtClean="0"/>
              <a:t> </a:t>
            </a:r>
          </a:p>
          <a:p>
            <a:endParaRPr lang="pl-PL" dirty="0"/>
          </a:p>
        </p:txBody>
      </p:sp>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smtClean="0"/>
              <a:t>Jak działa?</a:t>
            </a:r>
            <a:endParaRPr lang="pl-PL" sz="3600" b="1" dirty="0"/>
          </a:p>
        </p:txBody>
      </p:sp>
      <p:sp>
        <p:nvSpPr>
          <p:cNvPr id="5" name="Symbol zastępczy zawartości 4"/>
          <p:cNvSpPr>
            <a:spLocks noGrp="1"/>
          </p:cNvSpPr>
          <p:nvPr>
            <p:ph idx="1"/>
          </p:nvPr>
        </p:nvSpPr>
        <p:spPr>
          <a:xfrm>
            <a:off x="428596" y="2071678"/>
            <a:ext cx="8229600" cy="4389120"/>
          </a:xfrm>
        </p:spPr>
        <p:txBody>
          <a:bodyPr>
            <a:normAutofit/>
          </a:bodyPr>
          <a:lstStyle/>
          <a:p>
            <a:r>
              <a:rPr lang="pl-PL" dirty="0" smtClean="0"/>
              <a:t>Wysoka stabilność temperatury powietrza za GWC w ciągu doby jest cechą charakterystyczna i świadczy o bardzo dobrej wymianie cieplnej układu powietrze-grunt.</a:t>
            </a:r>
          </a:p>
          <a:p>
            <a:r>
              <a:rPr lang="pl-PL" dirty="0" smtClean="0"/>
              <a:t>Powolne wzrastanie temperatury podczas wielodniowych upałów jest efektem odpowiednio dużej powierzchni samego wymiennika czyli odpowiednio pojemnego akumulatora gruntowego.</a:t>
            </a:r>
          </a:p>
          <a:p>
            <a:endParaRPr lang="pl-PL" dirty="0"/>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pPr algn="ctr"/>
            <a:r>
              <a:rPr lang="pl-PL" sz="3200" b="1" dirty="0" smtClean="0"/>
              <a:t>Zakopany na odpowiednią głębokość </a:t>
            </a:r>
            <a:br>
              <a:rPr lang="pl-PL" sz="3200" b="1" dirty="0" smtClean="0"/>
            </a:br>
            <a:r>
              <a:rPr lang="pl-PL" sz="3200" b="1" dirty="0" smtClean="0"/>
              <a:t>wymiennik ciepła:</a:t>
            </a:r>
            <a:r>
              <a:rPr lang="pl-PL" sz="3200" dirty="0" smtClean="0"/>
              <a:t> </a:t>
            </a:r>
            <a:endParaRPr lang="pl-PL" sz="3200" dirty="0"/>
          </a:p>
        </p:txBody>
      </p:sp>
      <p:sp>
        <p:nvSpPr>
          <p:cNvPr id="5" name="Symbol zastępczy tekstu 4"/>
          <p:cNvSpPr>
            <a:spLocks noGrp="1"/>
          </p:cNvSpPr>
          <p:nvPr>
            <p:ph type="body" idx="1"/>
          </p:nvPr>
        </p:nvSpPr>
        <p:spPr/>
        <p:txBody>
          <a:bodyPr>
            <a:normAutofit lnSpcReduction="10000"/>
          </a:bodyPr>
          <a:lstStyle/>
          <a:p>
            <a:pPr algn="ctr"/>
            <a:r>
              <a:rPr lang="pl-PL" dirty="0" smtClean="0">
                <a:solidFill>
                  <a:schemeClr val="tx2">
                    <a:lumMod val="60000"/>
                    <a:lumOff val="40000"/>
                  </a:schemeClr>
                </a:solidFill>
              </a:rPr>
              <a:t>wstępnie ogrzewa powietrze zimą </a:t>
            </a:r>
            <a:endParaRPr lang="pl-PL" dirty="0">
              <a:solidFill>
                <a:schemeClr val="tx2">
                  <a:lumMod val="60000"/>
                  <a:lumOff val="40000"/>
                </a:schemeClr>
              </a:solidFill>
            </a:endParaRPr>
          </a:p>
        </p:txBody>
      </p:sp>
      <p:sp>
        <p:nvSpPr>
          <p:cNvPr id="7" name="Symbol zastępczy tekstu 6"/>
          <p:cNvSpPr>
            <a:spLocks noGrp="1"/>
          </p:cNvSpPr>
          <p:nvPr>
            <p:ph type="body" sz="half" idx="3"/>
          </p:nvPr>
        </p:nvSpPr>
        <p:spPr/>
        <p:txBody>
          <a:bodyPr>
            <a:normAutofit fontScale="92500" lnSpcReduction="20000"/>
          </a:bodyPr>
          <a:lstStyle/>
          <a:p>
            <a:pPr lvl="0" algn="ctr"/>
            <a:r>
              <a:rPr lang="pl-PL" dirty="0" smtClean="0">
                <a:solidFill>
                  <a:schemeClr val="tx2">
                    <a:lumMod val="60000"/>
                    <a:lumOff val="40000"/>
                  </a:schemeClr>
                </a:solidFill>
              </a:rPr>
              <a:t>schładza i osusza </a:t>
            </a:r>
          </a:p>
          <a:p>
            <a:pPr lvl="0" algn="ctr"/>
            <a:r>
              <a:rPr lang="pl-PL" dirty="0" smtClean="0">
                <a:solidFill>
                  <a:schemeClr val="tx2">
                    <a:lumMod val="60000"/>
                    <a:lumOff val="40000"/>
                  </a:schemeClr>
                </a:solidFill>
              </a:rPr>
              <a:t>powietrze latem</a:t>
            </a:r>
            <a:endParaRPr lang="pl-PL" dirty="0">
              <a:solidFill>
                <a:schemeClr val="tx2">
                  <a:lumMod val="60000"/>
                  <a:lumOff val="40000"/>
                </a:schemeClr>
              </a:solidFill>
            </a:endParaRPr>
          </a:p>
        </p:txBody>
      </p:sp>
      <p:pic>
        <p:nvPicPr>
          <p:cNvPr id="9" name="Symbol zastępczy zawartości 8" descr="gwc - ogrzewanie"/>
          <p:cNvPicPr>
            <a:picLocks noGrp="1"/>
          </p:cNvPicPr>
          <p:nvPr>
            <p:ph sz="quarter" idx="2"/>
          </p:nvPr>
        </p:nvPicPr>
        <p:blipFill>
          <a:blip r:embed="rId2" cstate="print"/>
          <a:srcRect l="1768" t="2930" r="4518" b="6248"/>
          <a:stretch>
            <a:fillRect/>
          </a:stretch>
        </p:blipFill>
        <p:spPr bwMode="auto">
          <a:xfrm>
            <a:off x="571472" y="2786058"/>
            <a:ext cx="3786214" cy="2214578"/>
          </a:xfrm>
          <a:prstGeom prst="rect">
            <a:avLst/>
          </a:prstGeom>
          <a:noFill/>
          <a:ln w="9525">
            <a:noFill/>
            <a:miter lim="800000"/>
            <a:headEnd/>
            <a:tailEnd/>
          </a:ln>
        </p:spPr>
      </p:pic>
      <p:pic>
        <p:nvPicPr>
          <p:cNvPr id="10" name="Symbol zastępczy zawartości 9" descr="gwc - chłodzenie"/>
          <p:cNvPicPr>
            <a:picLocks noGrp="1"/>
          </p:cNvPicPr>
          <p:nvPr>
            <p:ph sz="quarter" idx="4"/>
          </p:nvPr>
        </p:nvPicPr>
        <p:blipFill>
          <a:blip r:embed="rId3" cstate="print"/>
          <a:srcRect l="1767" t="3057" r="4555" b="2190"/>
          <a:stretch>
            <a:fillRect/>
          </a:stretch>
        </p:blipFill>
        <p:spPr bwMode="auto">
          <a:xfrm>
            <a:off x="4857752" y="2786058"/>
            <a:ext cx="3786214" cy="2214578"/>
          </a:xfrm>
          <a:prstGeom prst="rect">
            <a:avLst/>
          </a:prstGeom>
          <a:noFill/>
          <a:ln w="9525">
            <a:noFill/>
            <a:miter lim="800000"/>
            <a:headEnd/>
            <a:tailEnd/>
          </a:ln>
        </p:spPr>
      </p:pic>
      <p:sp>
        <p:nvSpPr>
          <p:cNvPr id="11" name="pole tekstowe 10"/>
          <p:cNvSpPr txBox="1"/>
          <p:nvPr/>
        </p:nvSpPr>
        <p:spPr>
          <a:xfrm>
            <a:off x="571472" y="5357826"/>
            <a:ext cx="8001056" cy="615553"/>
          </a:xfrm>
          <a:prstGeom prst="rect">
            <a:avLst/>
          </a:prstGeom>
          <a:noFill/>
        </p:spPr>
        <p:txBody>
          <a:bodyPr wrap="square" rtlCol="0">
            <a:spAutoFit/>
          </a:bodyPr>
          <a:lstStyle/>
          <a:p>
            <a:pPr algn="ctr"/>
            <a:r>
              <a:rPr lang="pl-PL" sz="1600" dirty="0"/>
              <a:t>Gruntowy wymiennik ciepła jest połączeniem komfortu z ekologią i oszczędnością. </a:t>
            </a:r>
          </a:p>
          <a:p>
            <a:pPr algn="ctr"/>
            <a:endParaRPr lang="pl-PL" dirty="0"/>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Korzyści z GWC:</a:t>
            </a:r>
            <a:endParaRPr lang="pl-PL" sz="3200" dirty="0"/>
          </a:p>
        </p:txBody>
      </p:sp>
      <p:sp>
        <p:nvSpPr>
          <p:cNvPr id="3" name="Symbol zastępczy zawartości 2"/>
          <p:cNvSpPr>
            <a:spLocks noGrp="1"/>
          </p:cNvSpPr>
          <p:nvPr>
            <p:ph sz="half" idx="1"/>
          </p:nvPr>
        </p:nvSpPr>
        <p:spPr/>
        <p:txBody>
          <a:bodyPr>
            <a:normAutofit fontScale="92500"/>
          </a:bodyPr>
          <a:lstStyle/>
          <a:p>
            <a:pPr lvl="0"/>
            <a:r>
              <a:rPr lang="pl-PL" dirty="0" smtClean="0"/>
              <a:t>odnawialne źródło energii</a:t>
            </a:r>
          </a:p>
          <a:p>
            <a:pPr lvl="0"/>
            <a:r>
              <a:rPr lang="pl-PL" dirty="0" smtClean="0"/>
              <a:t>schładzanie i osuszanie powietrza latem</a:t>
            </a:r>
          </a:p>
          <a:p>
            <a:pPr lvl="0"/>
            <a:r>
              <a:rPr lang="pl-PL" dirty="0" smtClean="0"/>
              <a:t>ogrzewanie i dowilżanie powietrza zimą</a:t>
            </a:r>
          </a:p>
          <a:p>
            <a:pPr lvl="0"/>
            <a:r>
              <a:rPr lang="pl-PL" dirty="0" smtClean="0"/>
              <a:t>filtracja powietrza z kurzu, pyłków i innych alergenów</a:t>
            </a:r>
          </a:p>
          <a:p>
            <a:pPr lvl="0"/>
            <a:r>
              <a:rPr lang="pl-PL" dirty="0" smtClean="0"/>
              <a:t>uzyskanie mikroklimatu w pomieszczeniach wentylowanych</a:t>
            </a:r>
          </a:p>
          <a:p>
            <a:endParaRPr lang="pl-PL" dirty="0"/>
          </a:p>
        </p:txBody>
      </p:sp>
      <p:sp>
        <p:nvSpPr>
          <p:cNvPr id="4" name="Symbol zastępczy zawartości 3"/>
          <p:cNvSpPr>
            <a:spLocks noGrp="1"/>
          </p:cNvSpPr>
          <p:nvPr>
            <p:ph sz="half" idx="2"/>
          </p:nvPr>
        </p:nvSpPr>
        <p:spPr/>
        <p:txBody>
          <a:bodyPr>
            <a:normAutofit fontScale="92500"/>
          </a:bodyPr>
          <a:lstStyle/>
          <a:p>
            <a:pPr lvl="0"/>
            <a:r>
              <a:rPr lang="pl-PL" dirty="0" smtClean="0"/>
              <a:t>zwiększenie wydajności centrali rekuperacyjnej nawet do 95 %</a:t>
            </a:r>
          </a:p>
          <a:p>
            <a:pPr lvl="0"/>
            <a:r>
              <a:rPr lang="pl-PL" dirty="0" smtClean="0"/>
              <a:t>możliwość pracy ciągłej, bez potrzeby "regeneracji złoża"</a:t>
            </a:r>
          </a:p>
          <a:p>
            <a:pPr lvl="0"/>
            <a:r>
              <a:rPr lang="pl-PL" dirty="0" smtClean="0"/>
              <a:t>minimalne koszty w trakcie eksploatacji</a:t>
            </a:r>
          </a:p>
          <a:p>
            <a:endParaRPr lang="pl-PL" dirty="0"/>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b="1" u="sng" dirty="0" smtClean="0"/>
              <a:t>FUNKCJA OKIEN</a:t>
            </a:r>
            <a:endParaRPr lang="pl-PL" sz="4400" u="sng" dirty="0"/>
          </a:p>
        </p:txBody>
      </p:sp>
      <p:pic>
        <p:nvPicPr>
          <p:cNvPr id="5" name="Symbol zastępczy zawartości 4"/>
          <p:cNvPicPr>
            <a:picLocks noGrp="1"/>
          </p:cNvPicPr>
          <p:nvPr>
            <p:ph sz="half" idx="1"/>
          </p:nvPr>
        </p:nvPicPr>
        <p:blipFill>
          <a:blip r:embed="rId2" cstate="print"/>
          <a:stretch>
            <a:fillRect/>
          </a:stretch>
        </p:blipFill>
        <p:spPr bwMode="auto">
          <a:xfrm>
            <a:off x="1357290" y="2000240"/>
            <a:ext cx="2681314" cy="3642530"/>
          </a:xfrm>
          <a:prstGeom prst="rect">
            <a:avLst/>
          </a:prstGeom>
          <a:noFill/>
          <a:ln w="9525">
            <a:noFill/>
            <a:miter lim="800000"/>
            <a:headEnd/>
            <a:tailEnd/>
          </a:ln>
        </p:spPr>
      </p:pic>
      <p:sp>
        <p:nvSpPr>
          <p:cNvPr id="4" name="Symbol zastępczy zawartości 3"/>
          <p:cNvSpPr>
            <a:spLocks noGrp="1"/>
          </p:cNvSpPr>
          <p:nvPr>
            <p:ph sz="half" idx="2"/>
          </p:nvPr>
        </p:nvSpPr>
        <p:spPr/>
        <p:txBody>
          <a:bodyPr>
            <a:normAutofit fontScale="70000" lnSpcReduction="20000"/>
          </a:bodyPr>
          <a:lstStyle/>
          <a:p>
            <a:pPr lvl="0"/>
            <a:r>
              <a:rPr lang="pl-PL" dirty="0" smtClean="0"/>
              <a:t>Okna muszą być odpowiednio rozmieszczone, aby wpadała przez nie odpowiednia ilość promieni słonecznych. Powinny być zwrócone do strony słonecznej.</a:t>
            </a:r>
          </a:p>
          <a:p>
            <a:r>
              <a:rPr lang="pl-PL" dirty="0" smtClean="0"/>
              <a:t>Temperatura wewnętrznej powierzchni szyby nie powinna być mniejsza niż 17°C.</a:t>
            </a:r>
          </a:p>
          <a:p>
            <a:r>
              <a:rPr lang="pl-PL" dirty="0" smtClean="0"/>
              <a:t>Okna pasywne to prawie 2 razy większy wydatek, ale także oszczędność ponad 50-ciu proc. ciepła.</a:t>
            </a:r>
          </a:p>
          <a:p>
            <a:pPr lvl="0"/>
            <a:r>
              <a:rPr lang="pl-PL" dirty="0" smtClean="0"/>
              <a:t>Aby zapewnić doskonałą szczelność przegrody zewnętrznej, okna należy zaopatrzyć w dobrej jakości uszczelki i zrezygnować z rozszczelnień.</a:t>
            </a:r>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b="1" u="sng" dirty="0" smtClean="0"/>
              <a:t>FUNKCJA DRZEW</a:t>
            </a:r>
            <a:endParaRPr lang="pl-PL" sz="4400" dirty="0"/>
          </a:p>
        </p:txBody>
      </p:sp>
      <p:sp>
        <p:nvSpPr>
          <p:cNvPr id="3" name="Symbol zastępczy zawartości 2"/>
          <p:cNvSpPr>
            <a:spLocks noGrp="1"/>
          </p:cNvSpPr>
          <p:nvPr>
            <p:ph sz="half" idx="1"/>
          </p:nvPr>
        </p:nvSpPr>
        <p:spPr/>
        <p:txBody>
          <a:bodyPr>
            <a:normAutofit fontScale="77500" lnSpcReduction="20000"/>
          </a:bodyPr>
          <a:lstStyle/>
          <a:p>
            <a:pPr lvl="0"/>
            <a:r>
              <a:rPr lang="pl-PL" dirty="0" smtClean="0"/>
              <a:t>Bardzo dobrym rozwiązaniem jest odpowiedni projekt zieleni z zasadzeniem od strony południowej drzew liściastych. Drzewa te dają zacienienie latem i nie powodują nadmiernego nagrzewania sie powietrza w pomieszczeniach, natomiast zima, gubiąc liście, nie ograniczają dostępu promieniowania słonecznego. </a:t>
            </a:r>
          </a:p>
          <a:p>
            <a:pPr lvl="0"/>
            <a:r>
              <a:rPr lang="pl-PL" dirty="0" smtClean="0"/>
              <a:t>Projekt zieleni jest równie. ważny od strony północnej. Powinny sie tam znaleźć drzewa iglaste dające zawsze osłonięcie od wiatru.</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2143116"/>
            <a:ext cx="4038600" cy="2675573"/>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14348" y="357166"/>
            <a:ext cx="8229600" cy="1143000"/>
          </a:xfrm>
        </p:spPr>
        <p:txBody>
          <a:bodyPr/>
          <a:lstStyle/>
          <a:p>
            <a:r>
              <a:rPr lang="pl-PL" dirty="0" smtClean="0"/>
              <a:t>Warto również wiedzieć, że..</a:t>
            </a:r>
            <a:endParaRPr lang="pl-PL" dirty="0"/>
          </a:p>
        </p:txBody>
      </p:sp>
      <p:sp>
        <p:nvSpPr>
          <p:cNvPr id="7" name="Symbol zastępczy tekstu 6"/>
          <p:cNvSpPr>
            <a:spLocks noGrp="1"/>
          </p:cNvSpPr>
          <p:nvPr>
            <p:ph idx="1"/>
          </p:nvPr>
        </p:nvSpPr>
        <p:spPr>
          <a:xfrm>
            <a:off x="428596" y="1714488"/>
            <a:ext cx="8229600" cy="4389120"/>
          </a:xfrm>
        </p:spPr>
        <p:txBody>
          <a:bodyPr/>
          <a:lstStyle/>
          <a:p>
            <a:pPr>
              <a:buNone/>
            </a:pPr>
            <a:r>
              <a:rPr lang="pl-PL" sz="1800" dirty="0" smtClean="0"/>
              <a:t>Zmniejszając wydatki na energię, możemy zwiększyć wydatki na daną kategorię o: </a:t>
            </a:r>
            <a:r>
              <a:rPr lang="pl-PL" dirty="0" smtClean="0"/>
              <a:t/>
            </a:r>
            <a:br>
              <a:rPr lang="pl-PL" dirty="0" smtClean="0"/>
            </a:br>
            <a:r>
              <a:rPr lang="pl-PL" dirty="0" smtClean="0"/>
              <a:t/>
            </a:r>
            <a:br>
              <a:rPr lang="pl-PL" dirty="0" smtClean="0"/>
            </a:br>
            <a:r>
              <a:rPr lang="pl-PL" dirty="0" smtClean="0"/>
              <a:t/>
            </a:r>
            <a:br>
              <a:rPr lang="pl-PL" dirty="0" smtClean="0"/>
            </a:br>
            <a:endParaRPr lang="pl-PL" dirty="0"/>
          </a:p>
        </p:txBody>
      </p:sp>
      <p:graphicFrame>
        <p:nvGraphicFramePr>
          <p:cNvPr id="8" name="Wykres 7"/>
          <p:cNvGraphicFramePr/>
          <p:nvPr/>
        </p:nvGraphicFramePr>
        <p:xfrm>
          <a:off x="1302328" y="2242127"/>
          <a:ext cx="6198630" cy="34728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357166"/>
            <a:ext cx="8229600" cy="1143000"/>
          </a:xfrm>
        </p:spPr>
        <p:txBody>
          <a:bodyPr>
            <a:normAutofit/>
          </a:bodyPr>
          <a:lstStyle/>
          <a:p>
            <a:r>
              <a:rPr lang="pl-PL" b="1" u="sng" dirty="0" smtClean="0"/>
              <a:t>DOM PASYWNY - </a:t>
            </a:r>
            <a:r>
              <a:rPr lang="pl-PL" b="1" u="sng" dirty="0" smtClean="0"/>
              <a:t>architektura</a:t>
            </a:r>
            <a:endParaRPr lang="pl-PL" dirty="0"/>
          </a:p>
        </p:txBody>
      </p:sp>
      <p:sp>
        <p:nvSpPr>
          <p:cNvPr id="4" name="Symbol zastępczy zawartości 3"/>
          <p:cNvSpPr>
            <a:spLocks noGrp="1"/>
          </p:cNvSpPr>
          <p:nvPr>
            <p:ph sz="half" idx="2"/>
          </p:nvPr>
        </p:nvSpPr>
        <p:spPr>
          <a:xfrm>
            <a:off x="4643438" y="1857364"/>
            <a:ext cx="4038600" cy="4434840"/>
          </a:xfrm>
        </p:spPr>
        <p:txBody>
          <a:bodyPr>
            <a:normAutofit fontScale="55000" lnSpcReduction="20000"/>
          </a:bodyPr>
          <a:lstStyle/>
          <a:p>
            <a:r>
              <a:rPr lang="pl-PL" u="sng" dirty="0" smtClean="0"/>
              <a:t>typ</a:t>
            </a:r>
            <a:r>
              <a:rPr lang="pl-PL" dirty="0" smtClean="0"/>
              <a:t>: pół bliźniaka</a:t>
            </a:r>
          </a:p>
          <a:p>
            <a:r>
              <a:rPr lang="pl-PL" u="sng" dirty="0" smtClean="0"/>
              <a:t>powierzchnia:</a:t>
            </a:r>
            <a:r>
              <a:rPr lang="pl-PL" dirty="0" smtClean="0"/>
              <a:t> 240 m2</a:t>
            </a:r>
          </a:p>
          <a:p>
            <a:r>
              <a:rPr lang="pl-PL" u="sng" dirty="0" smtClean="0"/>
              <a:t>konstrukcja:</a:t>
            </a:r>
            <a:r>
              <a:rPr lang="pl-PL" dirty="0" smtClean="0"/>
              <a:t> murowana/ masywna</a:t>
            </a:r>
          </a:p>
          <a:p>
            <a:r>
              <a:rPr lang="pl-PL" u="sng" dirty="0" smtClean="0"/>
              <a:t>U ścian</a:t>
            </a:r>
            <a:r>
              <a:rPr lang="pl-PL" dirty="0" smtClean="0"/>
              <a:t>: U=0,1 W/m2K</a:t>
            </a:r>
          </a:p>
          <a:p>
            <a:r>
              <a:rPr lang="pl-PL" u="sng" dirty="0" smtClean="0"/>
              <a:t>U dach:</a:t>
            </a:r>
            <a:r>
              <a:rPr lang="pl-PL" dirty="0" smtClean="0"/>
              <a:t> U=0,09 W/m2K </a:t>
            </a:r>
          </a:p>
          <a:p>
            <a:r>
              <a:rPr lang="pl-PL" u="sng" dirty="0" smtClean="0"/>
              <a:t>U okna</a:t>
            </a:r>
            <a:r>
              <a:rPr lang="pl-PL" dirty="0" smtClean="0"/>
              <a:t>: U=0,8 W/m2K</a:t>
            </a:r>
          </a:p>
          <a:p>
            <a:r>
              <a:rPr lang="pl-PL" u="sng" dirty="0" smtClean="0"/>
              <a:t>wentylacja</a:t>
            </a:r>
            <a:r>
              <a:rPr lang="pl-PL" dirty="0" smtClean="0"/>
              <a:t>: </a:t>
            </a:r>
            <a:r>
              <a:rPr lang="pl-PL" dirty="0" err="1" smtClean="0"/>
              <a:t>Maico</a:t>
            </a:r>
            <a:r>
              <a:rPr lang="pl-PL" dirty="0" smtClean="0"/>
              <a:t> </a:t>
            </a:r>
            <a:r>
              <a:rPr lang="pl-PL" dirty="0" err="1" smtClean="0"/>
              <a:t>Aerex</a:t>
            </a:r>
            <a:r>
              <a:rPr lang="pl-PL" dirty="0" smtClean="0"/>
              <a:t> -urządzenie dla centralnej wentylacji ogrzewania, </a:t>
            </a:r>
            <a:r>
              <a:rPr lang="pl-PL" dirty="0" err="1" smtClean="0"/>
              <a:t>c.w.u</a:t>
            </a:r>
            <a:r>
              <a:rPr lang="pl-PL" dirty="0" smtClean="0"/>
              <a:t>. z odzyskiem ciepła; połączone z G.W.C.</a:t>
            </a:r>
          </a:p>
          <a:p>
            <a:r>
              <a:rPr lang="pl-PL" u="sng" dirty="0" smtClean="0"/>
              <a:t>ogrzewanie</a:t>
            </a:r>
            <a:r>
              <a:rPr lang="pl-PL" dirty="0" smtClean="0"/>
              <a:t>: Rekuperator z nagrzewnicą o mocy 2,1kW</a:t>
            </a:r>
          </a:p>
          <a:p>
            <a:r>
              <a:rPr lang="pl-PL" u="sng" dirty="0" smtClean="0"/>
              <a:t>ciepła woda</a:t>
            </a:r>
            <a:r>
              <a:rPr lang="pl-PL" dirty="0" smtClean="0"/>
              <a:t>: Kolektory słoneczne 4m2, 300l zbiornik buforowy</a:t>
            </a:r>
          </a:p>
          <a:p>
            <a:r>
              <a:rPr lang="pl-PL" u="sng" dirty="0" smtClean="0"/>
              <a:t>ekologia</a:t>
            </a:r>
            <a:r>
              <a:rPr lang="pl-PL" dirty="0" smtClean="0"/>
              <a:t>: wszystkie lakiery i farby na bazie wodnej, oświetlenie diodami LED</a:t>
            </a:r>
          </a:p>
          <a:p>
            <a:r>
              <a:rPr lang="pl-PL" u="sng" dirty="0" smtClean="0"/>
              <a:t>zapotrzebowanie na ciepło:</a:t>
            </a:r>
            <a:r>
              <a:rPr lang="pl-PL" dirty="0" smtClean="0"/>
              <a:t> 11 kWh/(m2a)</a:t>
            </a:r>
          </a:p>
          <a:p>
            <a:r>
              <a:rPr lang="pl-PL" u="sng" dirty="0" smtClean="0"/>
              <a:t>zapotrzebowanie na energię pierwotną:</a:t>
            </a:r>
            <a:r>
              <a:rPr lang="pl-PL" dirty="0" smtClean="0"/>
              <a:t> 81 kWh/(m2a)</a:t>
            </a:r>
          </a:p>
          <a:p>
            <a:r>
              <a:rPr lang="pl-PL" u="sng" dirty="0" smtClean="0"/>
              <a:t>inne:</a:t>
            </a:r>
            <a:r>
              <a:rPr lang="pl-PL" dirty="0" smtClean="0"/>
              <a:t> woda w basenie podgrzewana w kolektorach </a:t>
            </a:r>
            <a:r>
              <a:rPr lang="pl-PL" dirty="0" smtClean="0"/>
              <a:t>słonecznych</a:t>
            </a:r>
            <a:endParaRPr lang="pl-PL" dirty="0" smtClean="0"/>
          </a:p>
          <a:p>
            <a:endParaRPr lang="pl-PL" dirty="0"/>
          </a:p>
        </p:txBody>
      </p:sp>
      <p:pic>
        <p:nvPicPr>
          <p:cNvPr id="5" name="Symbol zastępczy zawartości 4" descr="http://www.dompasywny.com/dom_pasywny/archit.-3-_files/52074.jpg"/>
          <p:cNvPicPr>
            <a:picLocks noGrp="1"/>
          </p:cNvPicPr>
          <p:nvPr>
            <p:ph sz="half" idx="1"/>
          </p:nvPr>
        </p:nvPicPr>
        <p:blipFill>
          <a:blip r:embed="rId2" cstate="print"/>
          <a:srcRect/>
          <a:stretch>
            <a:fillRect/>
          </a:stretch>
        </p:blipFill>
        <p:spPr bwMode="auto">
          <a:xfrm>
            <a:off x="571472" y="2071678"/>
            <a:ext cx="3810000" cy="30988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half" idx="1"/>
          </p:nvPr>
        </p:nvSpPr>
        <p:spPr>
          <a:xfrm>
            <a:off x="428596" y="1142984"/>
            <a:ext cx="4038600" cy="4434840"/>
          </a:xfrm>
        </p:spPr>
        <p:txBody>
          <a:bodyPr>
            <a:normAutofit fontScale="70000" lnSpcReduction="20000"/>
          </a:bodyPr>
          <a:lstStyle/>
          <a:p>
            <a:r>
              <a:rPr lang="pl-PL" u="sng" dirty="0" smtClean="0"/>
              <a:t>typ: </a:t>
            </a:r>
            <a:r>
              <a:rPr lang="pl-PL" dirty="0" smtClean="0"/>
              <a:t>dom jednorodzinny</a:t>
            </a:r>
          </a:p>
          <a:p>
            <a:r>
              <a:rPr lang="pl-PL" u="sng" dirty="0" smtClean="0"/>
              <a:t>powierzchnia: </a:t>
            </a:r>
            <a:r>
              <a:rPr lang="pl-PL" dirty="0" smtClean="0"/>
              <a:t>157 m2</a:t>
            </a:r>
          </a:p>
          <a:p>
            <a:r>
              <a:rPr lang="pl-PL" u="sng" dirty="0" smtClean="0"/>
              <a:t>konstrukcja: </a:t>
            </a:r>
            <a:r>
              <a:rPr lang="pl-PL" dirty="0" smtClean="0"/>
              <a:t>szkieletowa - drewno</a:t>
            </a:r>
          </a:p>
          <a:p>
            <a:r>
              <a:rPr lang="pl-PL" u="sng" dirty="0" smtClean="0"/>
              <a:t>U ścian: </a:t>
            </a:r>
            <a:r>
              <a:rPr lang="pl-PL" dirty="0" smtClean="0"/>
              <a:t>U=0,116 W/m2K</a:t>
            </a:r>
          </a:p>
          <a:p>
            <a:r>
              <a:rPr lang="pl-PL" u="sng" dirty="0" smtClean="0"/>
              <a:t>U dach: </a:t>
            </a:r>
            <a:r>
              <a:rPr lang="pl-PL" dirty="0" smtClean="0"/>
              <a:t>U=0,116 W/m2K</a:t>
            </a:r>
          </a:p>
          <a:p>
            <a:r>
              <a:rPr lang="pl-PL" u="sng" dirty="0" smtClean="0"/>
              <a:t>U okna: </a:t>
            </a:r>
            <a:r>
              <a:rPr lang="pl-PL" dirty="0" smtClean="0"/>
              <a:t>U=0,7 W/m2K; fasada</a:t>
            </a:r>
          </a:p>
          <a:p>
            <a:r>
              <a:rPr lang="pl-PL" u="sng" dirty="0" smtClean="0"/>
              <a:t>wentylacja: </a:t>
            </a:r>
            <a:r>
              <a:rPr lang="pl-PL" dirty="0" smtClean="0"/>
              <a:t>GWC 60m; reku 400m3</a:t>
            </a:r>
          </a:p>
          <a:p>
            <a:r>
              <a:rPr lang="pl-PL" u="sng" dirty="0" smtClean="0"/>
              <a:t>ogrzewanie: </a:t>
            </a:r>
            <a:r>
              <a:rPr lang="pl-PL" dirty="0" smtClean="0"/>
              <a:t>dogrzewanie powietrza wentylującego, grzejniki elektryczny w łazience i przedsionku</a:t>
            </a:r>
          </a:p>
          <a:p>
            <a:r>
              <a:rPr lang="pl-PL" u="sng" dirty="0" smtClean="0"/>
              <a:t>ciepła woda: </a:t>
            </a:r>
            <a:r>
              <a:rPr lang="pl-PL" dirty="0" smtClean="0"/>
              <a:t>pompa ciepła, solary 11m2 i GWC 200m.</a:t>
            </a:r>
          </a:p>
          <a:p>
            <a:r>
              <a:rPr lang="pl-PL" u="sng" dirty="0" smtClean="0"/>
              <a:t>ekologia: </a:t>
            </a:r>
            <a:r>
              <a:rPr lang="pl-PL" dirty="0" smtClean="0"/>
              <a:t>zbiornik na deszczówkę 7500 l.</a:t>
            </a:r>
          </a:p>
          <a:p>
            <a:r>
              <a:rPr lang="pl-PL" u="sng" dirty="0" smtClean="0"/>
              <a:t>zapotrzebowanie na ciepło: </a:t>
            </a:r>
            <a:r>
              <a:rPr lang="pl-PL" dirty="0" smtClean="0"/>
              <a:t>13,5 kW/(m2a)</a:t>
            </a:r>
          </a:p>
          <a:p>
            <a:endParaRPr lang="pl-PL" dirty="0"/>
          </a:p>
        </p:txBody>
      </p:sp>
      <p:pic>
        <p:nvPicPr>
          <p:cNvPr id="5" name="Symbol zastępczy zawartości 4"/>
          <p:cNvPicPr>
            <a:picLocks noGrp="1"/>
          </p:cNvPicPr>
          <p:nvPr>
            <p:ph sz="half" idx="2"/>
          </p:nvPr>
        </p:nvPicPr>
        <p:blipFill>
          <a:blip r:embed="rId2" cstate="print"/>
          <a:srcRect/>
          <a:stretch>
            <a:fillRect/>
          </a:stretch>
        </p:blipFill>
        <p:spPr bwMode="auto">
          <a:xfrm>
            <a:off x="4857752" y="1142984"/>
            <a:ext cx="3571900" cy="392909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4" name="Symbol zastępczy zawartości 3"/>
          <p:cNvSpPr>
            <a:spLocks noGrp="1"/>
          </p:cNvSpPr>
          <p:nvPr>
            <p:ph sz="half" idx="2"/>
          </p:nvPr>
        </p:nvSpPr>
        <p:spPr>
          <a:xfrm>
            <a:off x="4572000" y="1357298"/>
            <a:ext cx="4038600" cy="5286412"/>
          </a:xfrm>
        </p:spPr>
        <p:txBody>
          <a:bodyPr>
            <a:normAutofit fontScale="55000" lnSpcReduction="20000"/>
          </a:bodyPr>
          <a:lstStyle/>
          <a:p>
            <a:r>
              <a:rPr lang="pl-PL" u="sng" dirty="0" smtClean="0"/>
              <a:t>typ: </a:t>
            </a:r>
            <a:r>
              <a:rPr lang="pl-PL" dirty="0" smtClean="0"/>
              <a:t>dom jednorodzinny</a:t>
            </a:r>
          </a:p>
          <a:p>
            <a:r>
              <a:rPr lang="pl-PL" u="sng" dirty="0" smtClean="0"/>
              <a:t>powierzchnia: </a:t>
            </a:r>
            <a:r>
              <a:rPr lang="pl-PL" dirty="0" smtClean="0"/>
              <a:t>157 m2</a:t>
            </a:r>
          </a:p>
          <a:p>
            <a:r>
              <a:rPr lang="pl-PL" u="sng" dirty="0" smtClean="0"/>
              <a:t>konstrukcja: </a:t>
            </a:r>
            <a:r>
              <a:rPr lang="pl-PL" dirty="0" smtClean="0"/>
              <a:t>szkieletowa - stalowo-drewniana</a:t>
            </a:r>
          </a:p>
          <a:p>
            <a:r>
              <a:rPr lang="pl-PL" u="sng" dirty="0" smtClean="0"/>
              <a:t>U ścian: </a:t>
            </a:r>
            <a:r>
              <a:rPr lang="pl-PL" dirty="0" smtClean="0"/>
              <a:t>U=0,1 W/m2K</a:t>
            </a:r>
          </a:p>
          <a:p>
            <a:r>
              <a:rPr lang="pl-PL" u="sng" dirty="0" smtClean="0"/>
              <a:t>U dach: </a:t>
            </a:r>
            <a:r>
              <a:rPr lang="pl-PL" dirty="0" smtClean="0"/>
              <a:t>U=0,1 W/m2K</a:t>
            </a:r>
          </a:p>
          <a:p>
            <a:r>
              <a:rPr lang="pl-PL" u="sng" dirty="0" smtClean="0"/>
              <a:t>U okna: </a:t>
            </a:r>
            <a:r>
              <a:rPr lang="pl-PL" dirty="0" smtClean="0"/>
              <a:t>U=0,7 W/m2K; ramy drewniane firmy </a:t>
            </a:r>
            <a:r>
              <a:rPr lang="pl-PL" dirty="0" err="1" smtClean="0"/>
              <a:t>Kogseder</a:t>
            </a:r>
            <a:r>
              <a:rPr lang="pl-PL" dirty="0" smtClean="0"/>
              <a:t>;</a:t>
            </a:r>
          </a:p>
          <a:p>
            <a:r>
              <a:rPr lang="pl-PL" u="sng" dirty="0" smtClean="0"/>
              <a:t>zapotrzebowanie na ciepło: </a:t>
            </a:r>
            <a:r>
              <a:rPr lang="pl-PL" dirty="0" smtClean="0"/>
              <a:t>14,2 kW/(m2a)</a:t>
            </a:r>
          </a:p>
          <a:p>
            <a:r>
              <a:rPr lang="pl-PL" u="sng" dirty="0" smtClean="0"/>
              <a:t>ogrzewanie: </a:t>
            </a:r>
            <a:r>
              <a:rPr lang="pl-PL" dirty="0" smtClean="0"/>
              <a:t>dogrzewanie powietrza wentylującego; źródło ciepła: pompa ciepła z wymiennikiem gruntowym;</a:t>
            </a:r>
          </a:p>
          <a:p>
            <a:r>
              <a:rPr lang="pl-PL" u="sng" dirty="0" smtClean="0"/>
              <a:t>ciepła woda: </a:t>
            </a:r>
            <a:r>
              <a:rPr lang="pl-PL" dirty="0" smtClean="0"/>
              <a:t>instalacja solarna 13m2 pokrywa 69% </a:t>
            </a:r>
            <a:r>
              <a:rPr lang="pl-PL" dirty="0" err="1" smtClean="0"/>
              <a:t>zapotrz</a:t>
            </a:r>
            <a:r>
              <a:rPr lang="pl-PL" dirty="0" smtClean="0"/>
              <a:t>. na </a:t>
            </a:r>
            <a:r>
              <a:rPr lang="pl-PL" dirty="0" err="1" smtClean="0"/>
              <a:t>c.w.u</a:t>
            </a:r>
            <a:r>
              <a:rPr lang="pl-PL" dirty="0" smtClean="0"/>
              <a:t>.</a:t>
            </a:r>
          </a:p>
          <a:p>
            <a:r>
              <a:rPr lang="pl-PL" u="sng" dirty="0" smtClean="0"/>
              <a:t>ekologia: </a:t>
            </a:r>
            <a:r>
              <a:rPr lang="pl-PL" dirty="0" smtClean="0"/>
              <a:t>zbiornik na deszczówkę 7500 l.</a:t>
            </a:r>
          </a:p>
          <a:p>
            <a:r>
              <a:rPr lang="pl-PL" u="sng" dirty="0" smtClean="0"/>
              <a:t>wentylacja: </a:t>
            </a:r>
            <a:r>
              <a:rPr lang="pl-PL" dirty="0" smtClean="0"/>
              <a:t>Gruntowy Wymiennik Ciepła, reku 90%</a:t>
            </a:r>
          </a:p>
          <a:p>
            <a:r>
              <a:rPr lang="pl-PL" u="sng" dirty="0" smtClean="0"/>
              <a:t>konstrukcja ścian zewn.: </a:t>
            </a:r>
            <a:r>
              <a:rPr lang="pl-PL" dirty="0" smtClean="0"/>
              <a:t>pokrycie elewacji, profile stalowe, warstwa izolacji: 36 cm. wdmuchiwanej celulozy, </a:t>
            </a:r>
            <a:r>
              <a:rPr lang="pl-PL" dirty="0" err="1" smtClean="0"/>
              <a:t>paroizolacja</a:t>
            </a:r>
            <a:r>
              <a:rPr lang="pl-PL" dirty="0" smtClean="0"/>
              <a:t>, płyta OSB, izolowana płaszczyzna instalacji 8cm. płyta karton-gips </a:t>
            </a:r>
            <a:r>
              <a:rPr lang="pl-PL" dirty="0" smtClean="0"/>
              <a:t>F30</a:t>
            </a:r>
            <a:endParaRPr lang="pl-PL" dirty="0" smtClean="0"/>
          </a:p>
        </p:txBody>
      </p:sp>
      <p:pic>
        <p:nvPicPr>
          <p:cNvPr id="5" name="Symbol zastępczy zawartości 4"/>
          <p:cNvPicPr>
            <a:picLocks noGrp="1"/>
          </p:cNvPicPr>
          <p:nvPr>
            <p:ph sz="half" idx="1"/>
          </p:nvPr>
        </p:nvPicPr>
        <p:blipFill>
          <a:blip r:embed="rId2" cstate="print"/>
          <a:srcRect/>
          <a:stretch>
            <a:fillRect/>
          </a:stretch>
        </p:blipFill>
        <p:spPr bwMode="auto">
          <a:xfrm>
            <a:off x="714348" y="1214422"/>
            <a:ext cx="3643338" cy="4214842"/>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sz="half" idx="1"/>
          </p:nvPr>
        </p:nvSpPr>
        <p:spPr>
          <a:xfrm>
            <a:off x="500034" y="928670"/>
            <a:ext cx="4929222" cy="5283379"/>
          </a:xfrm>
        </p:spPr>
        <p:txBody>
          <a:bodyPr>
            <a:normAutofit fontScale="55000" lnSpcReduction="20000"/>
          </a:bodyPr>
          <a:lstStyle/>
          <a:p>
            <a:r>
              <a:rPr lang="pl-PL" u="sng" dirty="0" smtClean="0"/>
              <a:t>typ: </a:t>
            </a:r>
            <a:r>
              <a:rPr lang="pl-PL" dirty="0" smtClean="0"/>
              <a:t>dom jednorodzinny</a:t>
            </a:r>
          </a:p>
          <a:p>
            <a:r>
              <a:rPr lang="pl-PL" u="sng" dirty="0" smtClean="0"/>
              <a:t>powierzchnia: </a:t>
            </a:r>
            <a:r>
              <a:rPr lang="pl-PL" dirty="0" smtClean="0"/>
              <a:t>192 m2</a:t>
            </a:r>
          </a:p>
          <a:p>
            <a:r>
              <a:rPr lang="pl-PL" u="sng" dirty="0" smtClean="0"/>
              <a:t>konstrukcja:</a:t>
            </a:r>
            <a:r>
              <a:rPr lang="pl-PL" dirty="0" smtClean="0"/>
              <a:t> szkieletowa - drewniana, żelbetowa płyta fundamentowa</a:t>
            </a:r>
          </a:p>
          <a:p>
            <a:r>
              <a:rPr lang="pl-PL" u="sng" dirty="0" smtClean="0"/>
              <a:t>U ścian: </a:t>
            </a:r>
            <a:r>
              <a:rPr lang="pl-PL" dirty="0" smtClean="0"/>
              <a:t>U=0,11 W/m2K</a:t>
            </a:r>
          </a:p>
          <a:p>
            <a:r>
              <a:rPr lang="pl-PL" u="sng" dirty="0" smtClean="0"/>
              <a:t>U dach: </a:t>
            </a:r>
            <a:r>
              <a:rPr lang="pl-PL" dirty="0" smtClean="0"/>
              <a:t>U=0,11 W/m2K</a:t>
            </a:r>
          </a:p>
          <a:p>
            <a:r>
              <a:rPr lang="pl-PL" u="sng" dirty="0" smtClean="0"/>
              <a:t>U okna: </a:t>
            </a:r>
            <a:r>
              <a:rPr lang="pl-PL" dirty="0" smtClean="0"/>
              <a:t>U=0,7 W/m2K; g=51%</a:t>
            </a:r>
          </a:p>
          <a:p>
            <a:r>
              <a:rPr lang="pl-PL" u="sng" dirty="0" smtClean="0"/>
              <a:t>zapotrzebowanie na ciepło: </a:t>
            </a:r>
            <a:r>
              <a:rPr lang="pl-PL" dirty="0" smtClean="0"/>
              <a:t>14,2 kW/(m2a) - obliczone arkuszem PHVP; rzeczywiste -12,5kWh/(m2a)!!!</a:t>
            </a:r>
          </a:p>
          <a:p>
            <a:r>
              <a:rPr lang="pl-PL" u="sng" dirty="0" smtClean="0"/>
              <a:t>ogrzewanie: </a:t>
            </a:r>
            <a:r>
              <a:rPr lang="pl-PL" dirty="0" smtClean="0"/>
              <a:t>piecyk na pelety w łazience;</a:t>
            </a:r>
          </a:p>
          <a:p>
            <a:r>
              <a:rPr lang="pl-PL" u="sng" dirty="0" smtClean="0"/>
              <a:t>ciepła woda: </a:t>
            </a:r>
            <a:r>
              <a:rPr lang="pl-PL" dirty="0" smtClean="0"/>
              <a:t>instalacja solarna 7,5m2; combi-zbiornik 700/200l</a:t>
            </a:r>
          </a:p>
          <a:p>
            <a:r>
              <a:rPr lang="pl-PL" u="sng" dirty="0" smtClean="0"/>
              <a:t>ekologia: </a:t>
            </a:r>
            <a:r>
              <a:rPr lang="pl-PL" dirty="0" smtClean="0"/>
              <a:t>instalacja zbiornik deszczówki 8m3, izolacja z celulozy jako recyklikatu z minimalnym zużyciem energii pierwotnej; mocno zazielenione stanowisko dla auta</a:t>
            </a:r>
          </a:p>
          <a:p>
            <a:r>
              <a:rPr lang="pl-PL" u="sng" dirty="0" smtClean="0"/>
              <a:t>wentylacja: </a:t>
            </a:r>
            <a:r>
              <a:rPr lang="pl-PL" dirty="0" smtClean="0"/>
              <a:t>Gruntowy Wymiennik Ciepła 40m, rekuperator (sprawność 95%) firmy PAUL</a:t>
            </a:r>
          </a:p>
          <a:p>
            <a:r>
              <a:rPr lang="pl-PL" u="sng" dirty="0" smtClean="0"/>
              <a:t>konstrukcja ścian zewn.: </a:t>
            </a:r>
            <a:r>
              <a:rPr lang="pl-PL" dirty="0" smtClean="0"/>
              <a:t>od wnętrza: płyta gips-karton 15mm, płyta OSB 18 mm, dwuteownik z drewna klejonego 365 mm i 365 mm izolacji z celulozy, płyta DWD 16mm, wiatro-izolacaja odporna na UV, pokrycie, deski modrzewiowe kładzione horyzontalnie</a:t>
            </a:r>
          </a:p>
          <a:p>
            <a:r>
              <a:rPr lang="pl-PL" u="sng" dirty="0" smtClean="0"/>
              <a:t>inne: </a:t>
            </a:r>
            <a:r>
              <a:rPr lang="pl-PL" dirty="0" smtClean="0"/>
              <a:t>czas powstania (projekt i budowa) - tylko 102 dni! </a:t>
            </a:r>
          </a:p>
          <a:p>
            <a:endParaRPr lang="pl-PL" dirty="0"/>
          </a:p>
        </p:txBody>
      </p:sp>
      <p:pic>
        <p:nvPicPr>
          <p:cNvPr id="5" name="Symbol zastępczy zawartości 4"/>
          <p:cNvPicPr>
            <a:picLocks noGrp="1"/>
          </p:cNvPicPr>
          <p:nvPr>
            <p:ph sz="half" idx="2"/>
          </p:nvPr>
        </p:nvPicPr>
        <p:blipFill>
          <a:blip r:embed="rId2" cstate="print"/>
          <a:srcRect/>
          <a:stretch>
            <a:fillRect/>
          </a:stretch>
        </p:blipFill>
        <p:spPr bwMode="auto">
          <a:xfrm>
            <a:off x="5500694" y="1000108"/>
            <a:ext cx="3143272" cy="3286148"/>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4" name="Symbol zastępczy zawartości 3"/>
          <p:cNvSpPr>
            <a:spLocks noGrp="1"/>
          </p:cNvSpPr>
          <p:nvPr>
            <p:ph sz="half" idx="2"/>
          </p:nvPr>
        </p:nvSpPr>
        <p:spPr>
          <a:xfrm>
            <a:off x="4643438" y="1214422"/>
            <a:ext cx="4038600" cy="5283379"/>
          </a:xfrm>
        </p:spPr>
        <p:txBody>
          <a:bodyPr>
            <a:normAutofit fontScale="62500" lnSpcReduction="20000"/>
          </a:bodyPr>
          <a:lstStyle/>
          <a:p>
            <a:r>
              <a:rPr lang="pl-PL" u="sng" dirty="0" smtClean="0"/>
              <a:t>typ: </a:t>
            </a:r>
            <a:r>
              <a:rPr lang="pl-PL" dirty="0" smtClean="0"/>
              <a:t>wielorodzinny budynek mieszkalny,</a:t>
            </a:r>
          </a:p>
          <a:p>
            <a:r>
              <a:rPr lang="pl-PL" u="sng" dirty="0" smtClean="0"/>
              <a:t>powierzchnia: </a:t>
            </a:r>
            <a:r>
              <a:rPr lang="pl-PL" dirty="0" smtClean="0"/>
              <a:t>10 mieszkań, suma powierzchni użytkowej 870m2</a:t>
            </a:r>
          </a:p>
          <a:p>
            <a:r>
              <a:rPr lang="pl-PL" u="sng" dirty="0" smtClean="0"/>
              <a:t>konstrukcja: </a:t>
            </a:r>
            <a:r>
              <a:rPr lang="pl-PL" dirty="0" smtClean="0"/>
              <a:t>żelbetowa, wolno stojąca konstrukcja balkonów.</a:t>
            </a:r>
          </a:p>
          <a:p>
            <a:r>
              <a:rPr lang="pl-PL" u="sng" dirty="0" smtClean="0"/>
              <a:t>U ścian: </a:t>
            </a:r>
            <a:r>
              <a:rPr lang="pl-PL" dirty="0" smtClean="0"/>
              <a:t>średnio U=0,138 W/m2K</a:t>
            </a:r>
          </a:p>
          <a:p>
            <a:r>
              <a:rPr lang="pl-PL" u="sng" dirty="0" smtClean="0"/>
              <a:t>U dach: </a:t>
            </a:r>
            <a:r>
              <a:rPr lang="pl-PL" dirty="0" smtClean="0"/>
              <a:t>U=0,118 W/m2K</a:t>
            </a:r>
          </a:p>
          <a:p>
            <a:r>
              <a:rPr lang="pl-PL" u="sng" dirty="0" smtClean="0"/>
              <a:t>U okna: </a:t>
            </a:r>
            <a:r>
              <a:rPr lang="pl-PL" dirty="0" smtClean="0"/>
              <a:t>U=0,7 - 0,9 W/m2K; g=52%; okna drewniane</a:t>
            </a:r>
          </a:p>
          <a:p>
            <a:r>
              <a:rPr lang="pl-PL" u="sng" dirty="0" smtClean="0"/>
              <a:t>zapotrzebowanie na ciepło:</a:t>
            </a:r>
            <a:r>
              <a:rPr lang="pl-PL" dirty="0" smtClean="0"/>
              <a:t> 14,9 kW/(m2a) - obliczone arkuszem PHVP;</a:t>
            </a:r>
          </a:p>
          <a:p>
            <a:r>
              <a:rPr lang="pl-PL" u="sng" dirty="0" smtClean="0"/>
              <a:t>ogrzewanie:</a:t>
            </a:r>
            <a:r>
              <a:rPr lang="pl-PL" dirty="0" smtClean="0"/>
              <a:t> wodne, centralne;</a:t>
            </a:r>
          </a:p>
          <a:p>
            <a:r>
              <a:rPr lang="pl-PL" u="sng" dirty="0" smtClean="0"/>
              <a:t>ciepła woda:</a:t>
            </a:r>
            <a:r>
              <a:rPr lang="pl-PL" dirty="0" smtClean="0"/>
              <a:t> 1000l zbiornik buforowy, instalacja centralna</a:t>
            </a:r>
          </a:p>
          <a:p>
            <a:r>
              <a:rPr lang="pl-PL" u="sng" dirty="0" smtClean="0"/>
              <a:t>ekologia</a:t>
            </a:r>
            <a:r>
              <a:rPr lang="pl-PL" dirty="0" smtClean="0"/>
              <a:t>: zielony dach;</a:t>
            </a:r>
          </a:p>
          <a:p>
            <a:r>
              <a:rPr lang="pl-PL" u="sng" dirty="0" smtClean="0"/>
              <a:t>wentylacja:</a:t>
            </a:r>
            <a:r>
              <a:rPr lang="pl-PL" dirty="0" smtClean="0"/>
              <a:t> Gruntowy Wymiennik Ciepła 150m, 5 rekuperatorów, centrala wentylacyjna w piwnicy;</a:t>
            </a:r>
          </a:p>
          <a:p>
            <a:r>
              <a:rPr lang="pl-PL" u="sng" dirty="0" smtClean="0"/>
              <a:t>zapotrzebowanie na energię pierwotną: </a:t>
            </a:r>
            <a:r>
              <a:rPr lang="pl-PL" dirty="0" smtClean="0"/>
              <a:t>112 kWh/(m2a) - na ogrzewanie, ciepłą wodę i urządzenia </a:t>
            </a:r>
            <a:r>
              <a:rPr lang="pl-PL" dirty="0" smtClean="0"/>
              <a:t>AGD</a:t>
            </a:r>
            <a:endParaRPr lang="pl-PL" dirty="0" smtClean="0"/>
          </a:p>
        </p:txBody>
      </p:sp>
      <p:pic>
        <p:nvPicPr>
          <p:cNvPr id="5" name="Symbol zastępczy zawartości 4"/>
          <p:cNvPicPr>
            <a:picLocks noGrp="1"/>
          </p:cNvPicPr>
          <p:nvPr>
            <p:ph sz="half" idx="1"/>
          </p:nvPr>
        </p:nvPicPr>
        <p:blipFill>
          <a:blip r:embed="rId2" cstate="print"/>
          <a:srcRect/>
          <a:stretch>
            <a:fillRect/>
          </a:stretch>
        </p:blipFill>
        <p:spPr bwMode="auto">
          <a:xfrm>
            <a:off x="642910" y="1571612"/>
            <a:ext cx="3857652" cy="3643338"/>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Dom pasywny, czyli jaki?</a:t>
            </a:r>
            <a:endParaRPr lang="pl-PL" dirty="0"/>
          </a:p>
        </p:txBody>
      </p:sp>
      <p:pic>
        <p:nvPicPr>
          <p:cNvPr id="7" name="Symbol zastępczy zawartości 6" descr="Pulpit.jpg"/>
          <p:cNvPicPr>
            <a:picLocks noGrp="1" noChangeAspect="1"/>
          </p:cNvPicPr>
          <p:nvPr>
            <p:ph sz="half" idx="1"/>
          </p:nvPr>
        </p:nvPicPr>
        <p:blipFill>
          <a:blip r:embed="rId2" cstate="print"/>
          <a:stretch>
            <a:fillRect/>
          </a:stretch>
        </p:blipFill>
        <p:spPr>
          <a:xfrm>
            <a:off x="428596" y="1928802"/>
            <a:ext cx="4257676" cy="2214578"/>
          </a:xfrm>
        </p:spPr>
      </p:pic>
      <p:sp>
        <p:nvSpPr>
          <p:cNvPr id="6" name="Symbol zastępczy zawartości 5"/>
          <p:cNvSpPr>
            <a:spLocks noGrp="1"/>
          </p:cNvSpPr>
          <p:nvPr>
            <p:ph sz="half" idx="2"/>
          </p:nvPr>
        </p:nvSpPr>
        <p:spPr/>
        <p:txBody>
          <a:bodyPr>
            <a:normAutofit fontScale="70000" lnSpcReduction="20000"/>
          </a:bodyPr>
          <a:lstStyle/>
          <a:p>
            <a:pPr>
              <a:buNone/>
            </a:pPr>
            <a:r>
              <a:rPr lang="pl-PL" b="1" dirty="0" smtClean="0"/>
              <a:t>Innowacyjna idea w podejściu do oszczędzania energii we współczesnym budownictwie zawarta została w koncepcji domu pasywnego, skupiającej się przede wszystkim na poprawie parametrów elementów i systemów istniejących w każdym budynku.</a:t>
            </a:r>
          </a:p>
          <a:p>
            <a:pPr>
              <a:buNone/>
            </a:pPr>
            <a:endParaRPr lang="pl-PL" dirty="0" smtClean="0"/>
          </a:p>
          <a:p>
            <a:pPr>
              <a:lnSpc>
                <a:spcPct val="120000"/>
              </a:lnSpc>
              <a:buNone/>
            </a:pPr>
            <a:r>
              <a:rPr lang="pl-PL" dirty="0" smtClean="0"/>
              <a:t>Budynek pasywny powinien zapewnić mieszkańcom przez cały rok bardzo wyso­ki komfort cieplny bez konieczności zastosowania tradycyjnej instalacji grzewczej lub klimatyzacyjnej. Należy zmniejszyć zapotrzebowanie na ciepło. </a:t>
            </a:r>
          </a:p>
          <a:p>
            <a:endParaRPr lang="pl-PL" dirty="0"/>
          </a:p>
        </p:txBody>
      </p:sp>
      <p:sp>
        <p:nvSpPr>
          <p:cNvPr id="8" name="pole tekstowe 7"/>
          <p:cNvSpPr txBox="1"/>
          <p:nvPr/>
        </p:nvSpPr>
        <p:spPr>
          <a:xfrm>
            <a:off x="500034" y="4286256"/>
            <a:ext cx="4071966" cy="2031325"/>
          </a:xfrm>
          <a:prstGeom prst="rect">
            <a:avLst/>
          </a:prstGeom>
          <a:noFill/>
        </p:spPr>
        <p:txBody>
          <a:bodyPr wrap="square" rtlCol="0">
            <a:spAutoFit/>
          </a:bodyPr>
          <a:lstStyle/>
          <a:p>
            <a:r>
              <a:rPr lang="pl-PL" dirty="0"/>
              <a:t>Stworzenie domu pasywnego wymaga świadomego zastosowania nowoczesnych technik ograniczania utraty ciepła z wnętrza budynku. </a:t>
            </a:r>
            <a:endParaRPr lang="pl-PL" dirty="0" smtClean="0"/>
          </a:p>
          <a:p>
            <a:r>
              <a:rPr lang="pl-PL" dirty="0"/>
              <a:t>Projektując </a:t>
            </a:r>
            <a:r>
              <a:rPr lang="pl-PL" dirty="0" smtClean="0"/>
              <a:t>go należy </a:t>
            </a:r>
            <a:r>
              <a:rPr lang="pl-PL" dirty="0"/>
              <a:t>przewidzieć możliwości pozyskiwania energii słonecznej z zewnątrz. </a:t>
            </a: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Dlaczego warto budować dom pasywny?</a:t>
            </a:r>
            <a:endParaRPr lang="pl-PL" dirty="0"/>
          </a:p>
        </p:txBody>
      </p:sp>
      <p:sp>
        <p:nvSpPr>
          <p:cNvPr id="3" name="Symbol zastępczy zawartości 2"/>
          <p:cNvSpPr>
            <a:spLocks noGrp="1"/>
          </p:cNvSpPr>
          <p:nvPr>
            <p:ph sz="half" idx="1"/>
          </p:nvPr>
        </p:nvSpPr>
        <p:spPr/>
        <p:txBody>
          <a:bodyPr>
            <a:normAutofit/>
          </a:bodyPr>
          <a:lstStyle/>
          <a:p>
            <a:r>
              <a:rPr lang="pl-PL" dirty="0" smtClean="0"/>
              <a:t>Przede wszystkim dom, który nie wymaga ogrzewania </a:t>
            </a:r>
            <a:r>
              <a:rPr lang="pl-PL" b="1" dirty="0" smtClean="0"/>
              <a:t>jest tańszy w utrzymaniu.</a:t>
            </a:r>
          </a:p>
          <a:p>
            <a:r>
              <a:rPr lang="pl-PL" dirty="0" smtClean="0"/>
              <a:t>Drugim aspektem jest oczywiście </a:t>
            </a:r>
            <a:r>
              <a:rPr lang="pl-PL" b="1" dirty="0" smtClean="0"/>
              <a:t>ekologia.</a:t>
            </a:r>
          </a:p>
          <a:p>
            <a:r>
              <a:rPr lang="pl-PL" dirty="0" smtClean="0"/>
              <a:t>Trzeci plus inwestycji w dom pasywny to </a:t>
            </a:r>
            <a:r>
              <a:rPr lang="pl-PL" b="1" dirty="0" smtClean="0"/>
              <a:t>niezależność</a:t>
            </a:r>
            <a:r>
              <a:rPr lang="pl-PL" dirty="0" smtClean="0"/>
              <a:t>. </a:t>
            </a:r>
            <a:endParaRPr lang="pl-PL"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786314" y="2143116"/>
            <a:ext cx="3600449" cy="3375864"/>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u="sng" dirty="0" smtClean="0"/>
              <a:t>UKŁAD SOLARNY</a:t>
            </a:r>
            <a:endParaRPr lang="pl-PL" b="1" u="sng" dirty="0"/>
          </a:p>
        </p:txBody>
      </p:sp>
      <p:sp>
        <p:nvSpPr>
          <p:cNvPr id="3" name="Symbol zastępczy zawartości 2"/>
          <p:cNvSpPr>
            <a:spLocks noGrp="1"/>
          </p:cNvSpPr>
          <p:nvPr>
            <p:ph sz="half" idx="1"/>
          </p:nvPr>
        </p:nvSpPr>
        <p:spPr>
          <a:xfrm>
            <a:off x="457200" y="1920085"/>
            <a:ext cx="3328982" cy="4434840"/>
          </a:xfrm>
        </p:spPr>
        <p:txBody>
          <a:bodyPr>
            <a:normAutofit fontScale="85000" lnSpcReduction="20000"/>
          </a:bodyPr>
          <a:lstStyle/>
          <a:p>
            <a:pPr>
              <a:buNone/>
            </a:pPr>
            <a:r>
              <a:rPr lang="pl-PL" dirty="0" smtClean="0"/>
              <a:t>    </a:t>
            </a:r>
            <a:r>
              <a:rPr lang="pl-PL" dirty="0" smtClean="0">
                <a:solidFill>
                  <a:schemeClr val="accent2">
                    <a:lumMod val="75000"/>
                  </a:schemeClr>
                </a:solidFill>
              </a:rPr>
              <a:t>Zalety (powody) stosowania układów solarnych: </a:t>
            </a:r>
          </a:p>
          <a:p>
            <a:pPr>
              <a:buNone/>
            </a:pPr>
            <a:r>
              <a:rPr lang="pl-PL" dirty="0" smtClean="0"/>
              <a:t> </a:t>
            </a:r>
          </a:p>
          <a:p>
            <a:pPr lvl="0"/>
            <a:r>
              <a:rPr lang="pl-PL" dirty="0" smtClean="0"/>
              <a:t> ciepła woda za darmo,</a:t>
            </a:r>
          </a:p>
          <a:p>
            <a:pPr lvl="0"/>
            <a:r>
              <a:rPr lang="pl-PL" dirty="0" smtClean="0"/>
              <a:t> oszczędność na rachunkach na energię,</a:t>
            </a:r>
          </a:p>
          <a:p>
            <a:pPr lvl="0"/>
            <a:r>
              <a:rPr lang="pl-PL" dirty="0" smtClean="0"/>
              <a:t>uniezależnienie się od niepewnych źródeł w podgrzewaniu wody, </a:t>
            </a:r>
          </a:p>
          <a:p>
            <a:pPr lvl="0"/>
            <a:r>
              <a:rPr lang="pl-PL" dirty="0" smtClean="0"/>
              <a:t> ekologia, </a:t>
            </a:r>
          </a:p>
          <a:p>
            <a:pPr lvl="0"/>
            <a:r>
              <a:rPr lang="pl-PL" dirty="0" smtClean="0"/>
              <a:t>prestiż.</a:t>
            </a:r>
          </a:p>
          <a:p>
            <a:pPr>
              <a:buNone/>
            </a:pPr>
            <a:r>
              <a:rPr lang="pl-PL" dirty="0" smtClean="0"/>
              <a:t> </a:t>
            </a:r>
          </a:p>
          <a:p>
            <a:endParaRPr lang="pl-PL"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3929058" y="2000240"/>
            <a:ext cx="3321158" cy="3714776"/>
          </a:xfrm>
          <a:prstGeom prst="rect">
            <a:avLst/>
          </a:prstGeom>
          <a:noFill/>
          <a:ln w="9525">
            <a:noFill/>
            <a:miter lim="800000"/>
            <a:headEnd/>
            <a:tailEnd/>
          </a:ln>
        </p:spPr>
      </p:pic>
      <p:sp>
        <p:nvSpPr>
          <p:cNvPr id="6" name="pole tekstowe 5"/>
          <p:cNvSpPr txBox="1"/>
          <p:nvPr/>
        </p:nvSpPr>
        <p:spPr>
          <a:xfrm>
            <a:off x="7500958" y="2071678"/>
            <a:ext cx="1214446" cy="2215991"/>
          </a:xfrm>
          <a:prstGeom prst="rect">
            <a:avLst/>
          </a:prstGeom>
          <a:noFill/>
        </p:spPr>
        <p:txBody>
          <a:bodyPr wrap="square" rtlCol="0">
            <a:spAutoFit/>
          </a:bodyPr>
          <a:lstStyle/>
          <a:p>
            <a:r>
              <a:rPr lang="pl-PL" sz="1200" dirty="0" smtClean="0"/>
              <a:t>1 - naczynie wyrównawcze</a:t>
            </a:r>
          </a:p>
          <a:p>
            <a:r>
              <a:rPr lang="pl-PL" sz="1200" dirty="0" smtClean="0"/>
              <a:t>2 - zbiornik wody</a:t>
            </a:r>
          </a:p>
          <a:p>
            <a:r>
              <a:rPr lang="pl-PL" sz="1200" dirty="0" smtClean="0"/>
              <a:t>3 - układ solarny</a:t>
            </a:r>
          </a:p>
          <a:p>
            <a:r>
              <a:rPr lang="pl-PL" sz="1200" dirty="0" smtClean="0"/>
              <a:t>4 - kolektor słoneczny</a:t>
            </a:r>
          </a:p>
          <a:p>
            <a:r>
              <a:rPr lang="pl-PL" sz="1200" dirty="0" smtClean="0"/>
              <a:t>5 - kocioł olej / gaz</a:t>
            </a:r>
          </a:p>
          <a:p>
            <a:endParaRPr lang="pl-PL" dirty="0"/>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Ciepła woda za darmo - oszczędność na rachunkach</a:t>
            </a:r>
            <a:endParaRPr lang="pl-PL" sz="3200" b="1" dirty="0"/>
          </a:p>
        </p:txBody>
      </p:sp>
      <p:sp>
        <p:nvSpPr>
          <p:cNvPr id="3" name="Symbol zastępczy zawartości 2"/>
          <p:cNvSpPr>
            <a:spLocks noGrp="1"/>
          </p:cNvSpPr>
          <p:nvPr>
            <p:ph sz="half" idx="1"/>
          </p:nvPr>
        </p:nvSpPr>
        <p:spPr>
          <a:xfrm>
            <a:off x="457200" y="1920085"/>
            <a:ext cx="8258204" cy="4434840"/>
          </a:xfrm>
        </p:spPr>
        <p:txBody>
          <a:bodyPr>
            <a:normAutofit fontScale="92500"/>
          </a:bodyPr>
          <a:lstStyle/>
          <a:p>
            <a:pPr lvl="0"/>
            <a:r>
              <a:rPr lang="pl-PL" dirty="0" smtClean="0"/>
              <a:t>Po pierwsze zestawy solarne oszczędzają stały procent energii co oznacza, że: im wyższe ceny innych nośników energii tym większe kwoty oszczędności. Kolejne podwyżki cen gazu, oleju opałowego, węgla czy prądu elektrycznego są nieuniknione.</a:t>
            </a:r>
          </a:p>
          <a:p>
            <a:pPr>
              <a:buNone/>
            </a:pPr>
            <a:r>
              <a:rPr lang="pl-PL" dirty="0" smtClean="0"/>
              <a:t> </a:t>
            </a:r>
          </a:p>
          <a:p>
            <a:pPr lvl="0"/>
            <a:r>
              <a:rPr lang="pl-PL" dirty="0" smtClean="0"/>
              <a:t>Po drugie w odróżnieniu od wciąż rosnących cen innych nośników energii ceny zestawów solarnych spadają. Jest to wynikiem ich coraz większej popularności, co pozwala na coraz bardziej masową produkcję oraz ciągłego postępu technologicznego obniżającego koszty produkcji. </a:t>
            </a:r>
          </a:p>
          <a:p>
            <a:pPr>
              <a:buNone/>
            </a:pPr>
            <a:endParaRPr lang="pl-PL" dirty="0"/>
          </a:p>
        </p:txBody>
      </p:sp>
      <p:sp>
        <p:nvSpPr>
          <p:cNvPr id="4" name="Symbol zastępczy zawartości 3"/>
          <p:cNvSpPr>
            <a:spLocks noGrp="1"/>
          </p:cNvSpPr>
          <p:nvPr>
            <p:ph sz="half" idx="2"/>
          </p:nvPr>
        </p:nvSpPr>
        <p:spPr/>
        <p:txBody>
          <a:bodyPr>
            <a:normAutofit fontScale="92500"/>
          </a:bodyPr>
          <a:lstStyle/>
          <a:p>
            <a:pPr>
              <a:buNone/>
            </a:pPr>
            <a:r>
              <a:rPr lang="pl-PL" dirty="0" smtClean="0"/>
              <a:t> </a:t>
            </a:r>
            <a:endParaRPr lang="pl-PL" dirty="0"/>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b="1" dirty="0" smtClean="0"/>
              <a:t>Uniezależnienie się od niepewnych źródeł w podgrzewaniu ciepłej wody</a:t>
            </a:r>
            <a:endParaRPr lang="pl-PL" sz="3200" b="1" dirty="0"/>
          </a:p>
        </p:txBody>
      </p:sp>
      <p:sp>
        <p:nvSpPr>
          <p:cNvPr id="5" name="Symbol zastępczy zawartości 4"/>
          <p:cNvSpPr>
            <a:spLocks noGrp="1"/>
          </p:cNvSpPr>
          <p:nvPr>
            <p:ph idx="1"/>
          </p:nvPr>
        </p:nvSpPr>
        <p:spPr/>
        <p:txBody>
          <a:bodyPr>
            <a:normAutofit fontScale="85000" lnSpcReduction="20000"/>
          </a:bodyPr>
          <a:lstStyle/>
          <a:p>
            <a:pPr algn="ctr">
              <a:buNone/>
            </a:pPr>
            <a:r>
              <a:rPr lang="pl-PL" dirty="0" smtClean="0"/>
              <a:t>W dzisiejszym świecie energii wydaje się, że niczego nie możemy być pewni:</a:t>
            </a:r>
          </a:p>
          <a:p>
            <a:pPr algn="ctr">
              <a:buNone/>
            </a:pPr>
            <a:endParaRPr lang="pl-PL" dirty="0" smtClean="0"/>
          </a:p>
          <a:p>
            <a:pPr lvl="0"/>
            <a:r>
              <a:rPr lang="pl-PL" dirty="0" smtClean="0"/>
              <a:t> ropa naftowa z krajów arabskich - "ciągłe wojny",</a:t>
            </a:r>
          </a:p>
          <a:p>
            <a:pPr lvl="0"/>
            <a:r>
              <a:rPr lang="pl-PL" dirty="0" smtClean="0"/>
              <a:t> gaz z Rosji - "może znowu zakręcą kurek",</a:t>
            </a:r>
          </a:p>
          <a:p>
            <a:pPr lvl="0"/>
            <a:r>
              <a:rPr lang="pl-PL" dirty="0" smtClean="0"/>
              <a:t> węgiel - "ciągłe strajki, trzeba coraz bardziej kopać, zanieczyszczenie środowiska, a co za tym idzie wieczne podwyżki". </a:t>
            </a:r>
          </a:p>
          <a:p>
            <a:pPr lvl="0"/>
            <a:endParaRPr lang="pl-PL" dirty="0" smtClean="0"/>
          </a:p>
          <a:p>
            <a:pPr lvl="0" algn="just">
              <a:buNone/>
            </a:pPr>
            <a:r>
              <a:rPr lang="pl-PL" dirty="0" smtClean="0"/>
              <a:t>    Czyżby niczego nie możemy być pewni? Ależ możemy być pewni energii słonecznej! Słońce świecić jeszcze będzie miliardy lat i to za darmo, nikt go nam nie zasłoni, ani nie opodatkuje. Płacimy raz w momencie montażu, a później już tylko liczymy korzyści. Układ słoneczny to nie tylko zyski ale też niezachwiana pewność.</a:t>
            </a:r>
          </a:p>
          <a:p>
            <a:endParaRPr lang="pl-PL" dirty="0"/>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smtClean="0"/>
              <a:t>Ekologia</a:t>
            </a:r>
            <a:endParaRPr lang="pl-PL" sz="3600" dirty="0"/>
          </a:p>
        </p:txBody>
      </p:sp>
      <p:sp>
        <p:nvSpPr>
          <p:cNvPr id="3" name="Symbol zastępczy zawartości 2"/>
          <p:cNvSpPr>
            <a:spLocks noGrp="1"/>
          </p:cNvSpPr>
          <p:nvPr>
            <p:ph idx="1"/>
          </p:nvPr>
        </p:nvSpPr>
        <p:spPr/>
        <p:txBody>
          <a:bodyPr>
            <a:normAutofit/>
          </a:bodyPr>
          <a:lstStyle/>
          <a:p>
            <a:pPr algn="ctr">
              <a:buNone/>
            </a:pPr>
            <a:r>
              <a:rPr lang="pl-PL" dirty="0" smtClean="0"/>
              <a:t>Dzięki zastosowaniu układu solarnego do wspomagania produkcji ciepłej wody użytkowej w 4-osobowej rodzinie rocznie można ograniczyć ilość zanieczyszczenia środowiska, w swoim bezpośrednim otoczeniu, między innymi o:</a:t>
            </a:r>
          </a:p>
          <a:p>
            <a:pPr algn="ctr">
              <a:buNone/>
            </a:pPr>
            <a:endParaRPr lang="pl-PL" dirty="0" smtClean="0"/>
          </a:p>
          <a:p>
            <a:pPr lvl="0"/>
            <a:r>
              <a:rPr lang="pl-PL" dirty="0" smtClean="0"/>
              <a:t>ponad 1.000 kg CO</a:t>
            </a:r>
            <a:r>
              <a:rPr lang="pl-PL" baseline="-25000" dirty="0" smtClean="0"/>
              <a:t>2</a:t>
            </a:r>
            <a:endParaRPr lang="pl-PL" dirty="0" smtClean="0"/>
          </a:p>
          <a:p>
            <a:pPr lvl="0"/>
            <a:r>
              <a:rPr lang="pl-PL" dirty="0" smtClean="0"/>
              <a:t>ponad 2kg związków siarki,</a:t>
            </a:r>
          </a:p>
          <a:p>
            <a:pPr lvl="0"/>
            <a:r>
              <a:rPr lang="pl-PL" dirty="0" smtClean="0"/>
              <a:t>ponad 1kg czadu (CO, tak zwanego "cichego zabójcy")</a:t>
            </a:r>
          </a:p>
          <a:p>
            <a:endParaRPr lang="pl-PL" dirty="0"/>
          </a:p>
        </p:txBody>
      </p:sp>
    </p:spTree>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303</TotalTime>
  <Words>2217</Words>
  <Application>Microsoft Office PowerPoint</Application>
  <PresentationFormat>Pokaz na ekranie (4:3)</PresentationFormat>
  <Paragraphs>239</Paragraphs>
  <Slides>34</Slides>
  <Notes>0</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Przepływ</vt:lpstr>
      <vt:lpstr>ODNAWIALNE ŹRÓDŁA ENERGII</vt:lpstr>
      <vt:lpstr>WPROWADZENIE</vt:lpstr>
      <vt:lpstr>Warto również wiedzieć, że..</vt:lpstr>
      <vt:lpstr>Dom pasywny, czyli jaki?</vt:lpstr>
      <vt:lpstr>Dlaczego warto budować dom pasywny?</vt:lpstr>
      <vt:lpstr>UKŁAD SOLARNY</vt:lpstr>
      <vt:lpstr>Ciepła woda za darmo - oszczędność na rachunkach</vt:lpstr>
      <vt:lpstr>Uniezależnienie się od niepewnych źródeł w podgrzewaniu ciepłej wody</vt:lpstr>
      <vt:lpstr>Ekologia</vt:lpstr>
      <vt:lpstr>Prestiż </vt:lpstr>
      <vt:lpstr>Dobierając układ solarny należy pogodzić często sprzeczne ze sobą wymagania, takie jak:</vt:lpstr>
      <vt:lpstr>Najczęstsze zastosowania układów solarnych</vt:lpstr>
      <vt:lpstr>Najważniejsze czynniki wpływające na dobór zestawu:</vt:lpstr>
      <vt:lpstr>POMPA CIEPŁA</vt:lpstr>
      <vt:lpstr>Praca pompy cieplnej</vt:lpstr>
      <vt:lpstr>SONDA GRUNTOWA  (kolektor pionowy, sonda pionowa)</vt:lpstr>
      <vt:lpstr>KOLEKTOR GRUNTOWY POZIOMY</vt:lpstr>
      <vt:lpstr>POMPY CIEPŁA POWIETRZE-WODA</vt:lpstr>
      <vt:lpstr>STUDNIE GŁĘBINOWE</vt:lpstr>
      <vt:lpstr>OSPRZĘT WENTYLACYJNY</vt:lpstr>
      <vt:lpstr>Ogrzewamy wentylacją!</vt:lpstr>
      <vt:lpstr>Typy mechanicznych instalacji wentylacji mieszkań:</vt:lpstr>
      <vt:lpstr>Projektowanie i instalacja</vt:lpstr>
      <vt:lpstr>GRUNTOWNY WYMIENNIK CIEPŁA</vt:lpstr>
      <vt:lpstr>Jak działa?</vt:lpstr>
      <vt:lpstr>Zakopany na odpowiednią głębokość  wymiennik ciepła: </vt:lpstr>
      <vt:lpstr>Korzyści z GWC:</vt:lpstr>
      <vt:lpstr>FUNKCJA OKIEN</vt:lpstr>
      <vt:lpstr>FUNKCJA DRZEW</vt:lpstr>
      <vt:lpstr>DOM PASYWNY - architektura</vt:lpstr>
      <vt:lpstr>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ODNAWIALNE ŹRÓDŁA ENERGII,</dc:title>
  <dc:creator>rodzinka</dc:creator>
  <cp:lastModifiedBy>rodzinka</cp:lastModifiedBy>
  <cp:revision>35</cp:revision>
  <dcterms:created xsi:type="dcterms:W3CDTF">2010-02-06T11:57:13Z</dcterms:created>
  <dcterms:modified xsi:type="dcterms:W3CDTF">2010-02-10T18:57:13Z</dcterms:modified>
</cp:coreProperties>
</file>