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bg>
      <p:bgRef idx="1001">
        <a:schemeClr val="bg1"/>
      </p:bgRef>
    </p:bg>
    <p:spTree>
      <p:nvGrpSpPr>
        <p:cNvPr id="1" name=""/>
        <p:cNvGrpSpPr/>
        <p:nvPr/>
      </p:nvGrpSpPr>
      <p:grpSpPr>
        <a:xfrm>
          <a:off x="0" y="0"/>
          <a:ext cx="0" cy="0"/>
          <a:chOff x="0" y="0"/>
          <a:chExt cx="0" cy="0"/>
        </a:xfrm>
      </p:grpSpPr>
      <p:sp>
        <p:nvSpPr>
          <p:cNvPr id="8" name="Tytuł 7"/>
          <p:cNvSpPr>
            <a:spLocks noGrp="1"/>
          </p:cNvSpPr>
          <p:nvPr>
            <p:ph type="ctrTitle"/>
          </p:nvPr>
        </p:nvSpPr>
        <p:spPr>
          <a:xfrm>
            <a:off x="2286000" y="3124200"/>
            <a:ext cx="6172200" cy="1894362"/>
          </a:xfrm>
        </p:spPr>
        <p:txBody>
          <a:bodyPr/>
          <a:lstStyle>
            <a:lvl1pPr>
              <a:defRPr b="1"/>
            </a:lvl1pPr>
          </a:lstStyle>
          <a:p>
            <a:r>
              <a:rPr kumimoji="0" lang="pl-PL" smtClean="0"/>
              <a:t>Kliknij, aby edytować styl</a:t>
            </a:r>
            <a:endParaRPr kumimoji="0" lang="en-US"/>
          </a:p>
        </p:txBody>
      </p:sp>
      <p:sp>
        <p:nvSpPr>
          <p:cNvPr id="9" name="Podtytuł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l-PL" smtClean="0"/>
              <a:t>Kliknij, aby edytować styl wzorca podtytułu</a:t>
            </a:r>
            <a:endParaRPr kumimoji="0" lang="en-US"/>
          </a:p>
        </p:txBody>
      </p:sp>
      <p:sp>
        <p:nvSpPr>
          <p:cNvPr id="28" name="Symbol zastępczy daty 27"/>
          <p:cNvSpPr>
            <a:spLocks noGrp="1"/>
          </p:cNvSpPr>
          <p:nvPr>
            <p:ph type="dt" sz="half" idx="10"/>
          </p:nvPr>
        </p:nvSpPr>
        <p:spPr bwMode="auto">
          <a:xfrm rot="5400000">
            <a:off x="7764621" y="1174097"/>
            <a:ext cx="2286000" cy="381000"/>
          </a:xfrm>
        </p:spPr>
        <p:txBody>
          <a:bodyPr/>
          <a:lstStyle/>
          <a:p>
            <a:fld id="{CCF813E5-E0F6-4158-A697-CA465B3318FA}" type="datetimeFigureOut">
              <a:rPr lang="pl-PL" smtClean="0"/>
              <a:pPr/>
              <a:t>2010-02-11</a:t>
            </a:fld>
            <a:endParaRPr lang="pl-PL"/>
          </a:p>
        </p:txBody>
      </p:sp>
      <p:sp>
        <p:nvSpPr>
          <p:cNvPr id="17" name="Symbol zastępczy stopki 16"/>
          <p:cNvSpPr>
            <a:spLocks noGrp="1"/>
          </p:cNvSpPr>
          <p:nvPr>
            <p:ph type="ftr" sz="quarter" idx="11"/>
          </p:nvPr>
        </p:nvSpPr>
        <p:spPr bwMode="auto">
          <a:xfrm rot="5400000">
            <a:off x="7077269" y="4181669"/>
            <a:ext cx="3657600" cy="384048"/>
          </a:xfrm>
        </p:spPr>
        <p:txBody>
          <a:bodyPr/>
          <a:lstStyle/>
          <a:p>
            <a:endParaRPr lang="pl-PL"/>
          </a:p>
        </p:txBody>
      </p:sp>
      <p:sp>
        <p:nvSpPr>
          <p:cNvPr id="10" name="Prostokąt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ostokąt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Prostokąt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Prostokąt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Łącznik prosty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Łącznik prosty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Łącznik prosty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Łącznik prosty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Łącznik prosty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Łącznik prosty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Prostokąt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ipsa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ipsa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ipsa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ymbol zastępczy numeru slajdu 28"/>
          <p:cNvSpPr>
            <a:spLocks noGrp="1"/>
          </p:cNvSpPr>
          <p:nvPr>
            <p:ph type="sldNum" sz="quarter" idx="12"/>
          </p:nvPr>
        </p:nvSpPr>
        <p:spPr bwMode="auto">
          <a:xfrm>
            <a:off x="1325544" y="4928702"/>
            <a:ext cx="609600" cy="517524"/>
          </a:xfrm>
        </p:spPr>
        <p:txBody>
          <a:bodyPr/>
          <a:lstStyle/>
          <a:p>
            <a:fld id="{8A59345F-326B-4FFA-A704-5788AF7F4E98}" type="slidenum">
              <a:rPr lang="pl-PL" smtClean="0"/>
              <a:pPr/>
              <a:t>‹#›</a:t>
            </a:fld>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CCF813E5-E0F6-4158-A697-CA465B3318FA}" type="datetimeFigureOut">
              <a:rPr lang="pl-PL" smtClean="0"/>
              <a:pPr/>
              <a:t>2010-02-11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A59345F-326B-4FFA-A704-5788AF7F4E98}" type="slidenum">
              <a:rPr lang="pl-PL" smtClean="0"/>
              <a:pPr/>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74639"/>
            <a:ext cx="1676400" cy="5851525"/>
          </a:xfrm>
        </p:spPr>
        <p:txBody>
          <a:bodyPr vert="eaVert"/>
          <a:lstStyle/>
          <a:p>
            <a:r>
              <a:rPr kumimoji="0" lang="pl-PL" smtClean="0"/>
              <a:t>Kliknij, aby edytować styl</a:t>
            </a:r>
            <a:endParaRPr kumimoji="0" lang="en-US"/>
          </a:p>
        </p:txBody>
      </p:sp>
      <p:sp>
        <p:nvSpPr>
          <p:cNvPr id="3" name="Symbol zastępczy tytułu pionowego 2"/>
          <p:cNvSpPr>
            <a:spLocks noGrp="1"/>
          </p:cNvSpPr>
          <p:nvPr>
            <p:ph type="body" orient="vert" idx="1"/>
          </p:nvPr>
        </p:nvSpPr>
        <p:spPr>
          <a:xfrm>
            <a:off x="457200" y="274638"/>
            <a:ext cx="6019800" cy="5851525"/>
          </a:xfrm>
        </p:spPr>
        <p:txBody>
          <a:bodyPr vert="eaVert"/>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4" name="Symbol zastępczy daty 3"/>
          <p:cNvSpPr>
            <a:spLocks noGrp="1"/>
          </p:cNvSpPr>
          <p:nvPr>
            <p:ph type="dt" sz="half" idx="10"/>
          </p:nvPr>
        </p:nvSpPr>
        <p:spPr/>
        <p:txBody>
          <a:bodyPr/>
          <a:lstStyle/>
          <a:p>
            <a:fld id="{CCF813E5-E0F6-4158-A697-CA465B3318FA}" type="datetimeFigureOut">
              <a:rPr lang="pl-PL" smtClean="0"/>
              <a:pPr/>
              <a:t>2010-02-11</a:t>
            </a:fld>
            <a:endParaRPr lang="pl-PL"/>
          </a:p>
        </p:txBody>
      </p:sp>
      <p:sp>
        <p:nvSpPr>
          <p:cNvPr id="5" name="Symbol zastępczy stopki 4"/>
          <p:cNvSpPr>
            <a:spLocks noGrp="1"/>
          </p:cNvSpPr>
          <p:nvPr>
            <p:ph type="ftr" sz="quarter" idx="11"/>
          </p:nvPr>
        </p:nvSpPr>
        <p:spPr/>
        <p:txBody>
          <a:bodyPr/>
          <a:lstStyle/>
          <a:p>
            <a:endParaRPr lang="pl-PL"/>
          </a:p>
        </p:txBody>
      </p:sp>
      <p:sp>
        <p:nvSpPr>
          <p:cNvPr id="6" name="Symbol zastępczy numeru slajdu 5"/>
          <p:cNvSpPr>
            <a:spLocks noGrp="1"/>
          </p:cNvSpPr>
          <p:nvPr>
            <p:ph type="sldNum" sz="quarter" idx="12"/>
          </p:nvPr>
        </p:nvSpPr>
        <p:spPr/>
        <p:txBody>
          <a:bodyPr/>
          <a:lstStyle/>
          <a:p>
            <a:fld id="{8A59345F-326B-4FFA-A704-5788AF7F4E98}" type="slidenum">
              <a:rPr lang="pl-PL" smtClean="0"/>
              <a:pPr/>
              <a:t>‹#›</a:t>
            </a:fld>
            <a:endParaRPr lang="pl-P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8" name="Symbol zastępczy zawartości 7"/>
          <p:cNvSpPr>
            <a:spLocks noGrp="1"/>
          </p:cNvSpPr>
          <p:nvPr>
            <p:ph sz="quarter" idx="1"/>
          </p:nvPr>
        </p:nvSpPr>
        <p:spPr>
          <a:xfrm>
            <a:off x="457200" y="1600200"/>
            <a:ext cx="7467600" cy="4873752"/>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7" name="Symbol zastępczy daty 6"/>
          <p:cNvSpPr>
            <a:spLocks noGrp="1"/>
          </p:cNvSpPr>
          <p:nvPr>
            <p:ph type="dt" sz="half" idx="14"/>
          </p:nvPr>
        </p:nvSpPr>
        <p:spPr/>
        <p:txBody>
          <a:bodyPr rtlCol="0"/>
          <a:lstStyle/>
          <a:p>
            <a:fld id="{CCF813E5-E0F6-4158-A697-CA465B3318FA}" type="datetimeFigureOut">
              <a:rPr lang="pl-PL" smtClean="0"/>
              <a:pPr/>
              <a:t>2010-02-11</a:t>
            </a:fld>
            <a:endParaRPr lang="pl-PL"/>
          </a:p>
        </p:txBody>
      </p:sp>
      <p:sp>
        <p:nvSpPr>
          <p:cNvPr id="9" name="Symbol zastępczy numeru slajdu 8"/>
          <p:cNvSpPr>
            <a:spLocks noGrp="1"/>
          </p:cNvSpPr>
          <p:nvPr>
            <p:ph type="sldNum" sz="quarter" idx="15"/>
          </p:nvPr>
        </p:nvSpPr>
        <p:spPr/>
        <p:txBody>
          <a:bodyPr rtlCol="0"/>
          <a:lstStyle/>
          <a:p>
            <a:fld id="{8A59345F-326B-4FFA-A704-5788AF7F4E98}" type="slidenum">
              <a:rPr lang="pl-PL" smtClean="0"/>
              <a:pPr/>
              <a:t>‹#›</a:t>
            </a:fld>
            <a:endParaRPr lang="pl-PL"/>
          </a:p>
        </p:txBody>
      </p:sp>
      <p:sp>
        <p:nvSpPr>
          <p:cNvPr id="10" name="Symbol zastępczy stopki 9"/>
          <p:cNvSpPr>
            <a:spLocks noGrp="1"/>
          </p:cNvSpPr>
          <p:nvPr>
            <p:ph type="ftr" sz="quarter" idx="16"/>
          </p:nvPr>
        </p:nvSpPr>
        <p:spPr/>
        <p:txBody>
          <a:bodyPr rtlCol="0"/>
          <a:lstStyle/>
          <a:p>
            <a:endParaRPr lang="pl-P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bg>
      <p:bgRef idx="1001">
        <a:schemeClr val="bg2"/>
      </p:bgRef>
    </p:bg>
    <p:spTree>
      <p:nvGrpSpPr>
        <p:cNvPr id="1" name=""/>
        <p:cNvGrpSpPr/>
        <p:nvPr/>
      </p:nvGrpSpPr>
      <p:grpSpPr>
        <a:xfrm>
          <a:off x="0" y="0"/>
          <a:ext cx="0" cy="0"/>
          <a:chOff x="0" y="0"/>
          <a:chExt cx="0" cy="0"/>
        </a:xfrm>
      </p:grpSpPr>
      <p:sp>
        <p:nvSpPr>
          <p:cNvPr id="2" name="Tytuł 1"/>
          <p:cNvSpPr>
            <a:spLocks noGrp="1"/>
          </p:cNvSpPr>
          <p:nvPr>
            <p:ph type="title"/>
          </p:nvPr>
        </p:nvSpPr>
        <p:spPr>
          <a:xfrm>
            <a:off x="2286000" y="2895600"/>
            <a:ext cx="6172200" cy="2053590"/>
          </a:xfrm>
        </p:spPr>
        <p:txBody>
          <a:bodyPr/>
          <a:lstStyle>
            <a:lvl1pPr algn="l">
              <a:buNone/>
              <a:defRPr sz="3000" b="1" cap="small" baseline="0"/>
            </a:lvl1pPr>
          </a:lstStyle>
          <a:p>
            <a:r>
              <a:rPr kumimoji="0" lang="pl-PL" smtClean="0"/>
              <a:t>Kliknij, aby edytować styl</a:t>
            </a:r>
            <a:endParaRPr kumimoji="0" lang="en-US"/>
          </a:p>
        </p:txBody>
      </p:sp>
      <p:sp>
        <p:nvSpPr>
          <p:cNvPr id="3" name="Symbol zastępczy tekst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l-PL" smtClean="0"/>
              <a:t>Kliknij, aby edytować style wzorca tekstu</a:t>
            </a:r>
          </a:p>
        </p:txBody>
      </p:sp>
      <p:sp>
        <p:nvSpPr>
          <p:cNvPr id="4" name="Symbol zastępczy daty 3"/>
          <p:cNvSpPr>
            <a:spLocks noGrp="1"/>
          </p:cNvSpPr>
          <p:nvPr>
            <p:ph type="dt" sz="half" idx="10"/>
          </p:nvPr>
        </p:nvSpPr>
        <p:spPr bwMode="auto">
          <a:xfrm rot="5400000">
            <a:off x="7763256" y="1170432"/>
            <a:ext cx="2286000" cy="381000"/>
          </a:xfrm>
        </p:spPr>
        <p:txBody>
          <a:bodyPr/>
          <a:lstStyle/>
          <a:p>
            <a:fld id="{CCF813E5-E0F6-4158-A697-CA465B3318FA}" type="datetimeFigureOut">
              <a:rPr lang="pl-PL" smtClean="0"/>
              <a:pPr/>
              <a:t>2010-02-11</a:t>
            </a:fld>
            <a:endParaRPr lang="pl-PL"/>
          </a:p>
        </p:txBody>
      </p:sp>
      <p:sp>
        <p:nvSpPr>
          <p:cNvPr id="5" name="Symbol zastępczy stopki 4"/>
          <p:cNvSpPr>
            <a:spLocks noGrp="1"/>
          </p:cNvSpPr>
          <p:nvPr>
            <p:ph type="ftr" sz="quarter" idx="11"/>
          </p:nvPr>
        </p:nvSpPr>
        <p:spPr bwMode="auto">
          <a:xfrm rot="5400000">
            <a:off x="7077456" y="4178808"/>
            <a:ext cx="3657600" cy="384048"/>
          </a:xfrm>
        </p:spPr>
        <p:txBody>
          <a:bodyPr/>
          <a:lstStyle/>
          <a:p>
            <a:endParaRPr lang="pl-PL"/>
          </a:p>
        </p:txBody>
      </p:sp>
      <p:sp>
        <p:nvSpPr>
          <p:cNvPr id="9" name="Prostokąt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ostokąt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Prostokąt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ostokąt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Łącznik prosty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Łącznik prosty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Łącznik prosty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Łącznik prosty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Łącznik prosty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Prostokąt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ipsa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ipsa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ipsa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Łącznik prosty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ymbol zastępczy numeru slajdu 5"/>
          <p:cNvSpPr>
            <a:spLocks noGrp="1"/>
          </p:cNvSpPr>
          <p:nvPr>
            <p:ph type="sldNum" sz="quarter" idx="12"/>
          </p:nvPr>
        </p:nvSpPr>
        <p:spPr bwMode="auto">
          <a:xfrm>
            <a:off x="1340616" y="4928702"/>
            <a:ext cx="609600" cy="517524"/>
          </a:xfrm>
        </p:spPr>
        <p:txBody>
          <a:bodyPr/>
          <a:lstStyle/>
          <a:p>
            <a:fld id="{8A59345F-326B-4FFA-A704-5788AF7F4E98}" type="slidenum">
              <a:rPr lang="pl-PL" smtClean="0"/>
              <a:pPr/>
              <a:t>‹#›</a:t>
            </a:fld>
            <a:endParaRPr lang="pl-PL"/>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5" name="Symbol zastępczy daty 4"/>
          <p:cNvSpPr>
            <a:spLocks noGrp="1"/>
          </p:cNvSpPr>
          <p:nvPr>
            <p:ph type="dt" sz="half" idx="10"/>
          </p:nvPr>
        </p:nvSpPr>
        <p:spPr/>
        <p:txBody>
          <a:bodyPr/>
          <a:lstStyle/>
          <a:p>
            <a:fld id="{CCF813E5-E0F6-4158-A697-CA465B3318FA}" type="datetimeFigureOut">
              <a:rPr lang="pl-PL" smtClean="0"/>
              <a:pPr/>
              <a:t>2010-02-11</a:t>
            </a:fld>
            <a:endParaRPr lang="pl-PL"/>
          </a:p>
        </p:txBody>
      </p:sp>
      <p:sp>
        <p:nvSpPr>
          <p:cNvPr id="6" name="Symbol zastępczy stopki 5"/>
          <p:cNvSpPr>
            <a:spLocks noGrp="1"/>
          </p:cNvSpPr>
          <p:nvPr>
            <p:ph type="ftr" sz="quarter" idx="11"/>
          </p:nvPr>
        </p:nvSpPr>
        <p:spPr/>
        <p:txBody>
          <a:bodyPr/>
          <a:lstStyle/>
          <a:p>
            <a:endParaRPr lang="pl-PL"/>
          </a:p>
        </p:txBody>
      </p:sp>
      <p:sp>
        <p:nvSpPr>
          <p:cNvPr id="7" name="Symbol zastępczy numeru slajdu 6"/>
          <p:cNvSpPr>
            <a:spLocks noGrp="1"/>
          </p:cNvSpPr>
          <p:nvPr>
            <p:ph type="sldNum" sz="quarter" idx="12"/>
          </p:nvPr>
        </p:nvSpPr>
        <p:spPr/>
        <p:txBody>
          <a:bodyPr/>
          <a:lstStyle/>
          <a:p>
            <a:fld id="{8A59345F-326B-4FFA-A704-5788AF7F4E98}" type="slidenum">
              <a:rPr lang="pl-PL" smtClean="0"/>
              <a:pPr/>
              <a:t>‹#›</a:t>
            </a:fld>
            <a:endParaRPr lang="pl-PL"/>
          </a:p>
        </p:txBody>
      </p:sp>
      <p:sp>
        <p:nvSpPr>
          <p:cNvPr id="9" name="Symbol zastępczy zawartości 8"/>
          <p:cNvSpPr>
            <a:spLocks noGrp="1"/>
          </p:cNvSpPr>
          <p:nvPr>
            <p:ph sz="quarter" idx="1"/>
          </p:nvPr>
        </p:nvSpPr>
        <p:spPr>
          <a:xfrm>
            <a:off x="457200" y="1600200"/>
            <a:ext cx="365760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1" name="Symbol zastępczy zawartości 10"/>
          <p:cNvSpPr>
            <a:spLocks noGrp="1"/>
          </p:cNvSpPr>
          <p:nvPr>
            <p:ph sz="quarter" idx="2"/>
          </p:nvPr>
        </p:nvSpPr>
        <p:spPr>
          <a:xfrm>
            <a:off x="4270248" y="1600200"/>
            <a:ext cx="3657600" cy="45720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457200" y="273050"/>
            <a:ext cx="7543800" cy="1143000"/>
          </a:xfrm>
        </p:spPr>
        <p:txBody>
          <a:bodyPr anchor="b"/>
          <a:lstStyle>
            <a:lvl1pPr>
              <a:defRPr/>
            </a:lvl1pPr>
          </a:lstStyle>
          <a:p>
            <a:r>
              <a:rPr kumimoji="0" lang="pl-PL" smtClean="0"/>
              <a:t>Kliknij, aby edytować styl</a:t>
            </a:r>
            <a:endParaRPr kumimoji="0" lang="en-US"/>
          </a:p>
        </p:txBody>
      </p:sp>
      <p:sp>
        <p:nvSpPr>
          <p:cNvPr id="7" name="Symbol zastępczy daty 6"/>
          <p:cNvSpPr>
            <a:spLocks noGrp="1"/>
          </p:cNvSpPr>
          <p:nvPr>
            <p:ph type="dt" sz="half" idx="10"/>
          </p:nvPr>
        </p:nvSpPr>
        <p:spPr/>
        <p:txBody>
          <a:bodyPr/>
          <a:lstStyle/>
          <a:p>
            <a:fld id="{CCF813E5-E0F6-4158-A697-CA465B3318FA}" type="datetimeFigureOut">
              <a:rPr lang="pl-PL" smtClean="0"/>
              <a:pPr/>
              <a:t>2010-02-11</a:t>
            </a:fld>
            <a:endParaRPr lang="pl-PL"/>
          </a:p>
        </p:txBody>
      </p:sp>
      <p:sp>
        <p:nvSpPr>
          <p:cNvPr id="8" name="Symbol zastępczy stopki 7"/>
          <p:cNvSpPr>
            <a:spLocks noGrp="1"/>
          </p:cNvSpPr>
          <p:nvPr>
            <p:ph type="ftr" sz="quarter" idx="11"/>
          </p:nvPr>
        </p:nvSpPr>
        <p:spPr/>
        <p:txBody>
          <a:bodyPr/>
          <a:lstStyle/>
          <a:p>
            <a:endParaRPr lang="pl-PL"/>
          </a:p>
        </p:txBody>
      </p:sp>
      <p:sp>
        <p:nvSpPr>
          <p:cNvPr id="9" name="Symbol zastępczy numeru slajdu 8"/>
          <p:cNvSpPr>
            <a:spLocks noGrp="1"/>
          </p:cNvSpPr>
          <p:nvPr>
            <p:ph type="sldNum" sz="quarter" idx="12"/>
          </p:nvPr>
        </p:nvSpPr>
        <p:spPr/>
        <p:txBody>
          <a:bodyPr/>
          <a:lstStyle/>
          <a:p>
            <a:fld id="{8A59345F-326B-4FFA-A704-5788AF7F4E98}" type="slidenum">
              <a:rPr lang="pl-PL" smtClean="0"/>
              <a:pPr/>
              <a:t>‹#›</a:t>
            </a:fld>
            <a:endParaRPr lang="pl-PL"/>
          </a:p>
        </p:txBody>
      </p:sp>
      <p:sp>
        <p:nvSpPr>
          <p:cNvPr id="11" name="Symbol zastępczy zawartości 10"/>
          <p:cNvSpPr>
            <a:spLocks noGrp="1"/>
          </p:cNvSpPr>
          <p:nvPr>
            <p:ph sz="quarter" idx="2"/>
          </p:nvPr>
        </p:nvSpPr>
        <p:spPr>
          <a:xfrm>
            <a:off x="457200" y="2362200"/>
            <a:ext cx="3657600" cy="38862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3" name="Symbol zastępczy zawartości 12"/>
          <p:cNvSpPr>
            <a:spLocks noGrp="1"/>
          </p:cNvSpPr>
          <p:nvPr>
            <p:ph sz="quarter" idx="4"/>
          </p:nvPr>
        </p:nvSpPr>
        <p:spPr>
          <a:xfrm>
            <a:off x="4371975" y="2362200"/>
            <a:ext cx="3657600" cy="3886200"/>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12" name="Symbol zastępczy tekst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l-PL" smtClean="0"/>
              <a:t>Kliknij, aby edytować style wzorca tekstu</a:t>
            </a:r>
          </a:p>
        </p:txBody>
      </p:sp>
      <p:sp>
        <p:nvSpPr>
          <p:cNvPr id="14" name="Symbol zastępczy tekst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pl-PL" smtClean="0"/>
              <a:t>Kliknij, aby edytować style wzorca tekstu</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kumimoji="0" lang="pl-PL" smtClean="0"/>
              <a:t>Kliknij, aby edytować styl</a:t>
            </a:r>
            <a:endParaRPr kumimoji="0" lang="en-US"/>
          </a:p>
        </p:txBody>
      </p:sp>
      <p:sp>
        <p:nvSpPr>
          <p:cNvPr id="6" name="Symbol zastępczy daty 5"/>
          <p:cNvSpPr>
            <a:spLocks noGrp="1"/>
          </p:cNvSpPr>
          <p:nvPr>
            <p:ph type="dt" sz="half" idx="10"/>
          </p:nvPr>
        </p:nvSpPr>
        <p:spPr/>
        <p:txBody>
          <a:bodyPr rtlCol="0"/>
          <a:lstStyle/>
          <a:p>
            <a:fld id="{CCF813E5-E0F6-4158-A697-CA465B3318FA}" type="datetimeFigureOut">
              <a:rPr lang="pl-PL" smtClean="0"/>
              <a:pPr/>
              <a:t>2010-02-11</a:t>
            </a:fld>
            <a:endParaRPr lang="pl-PL"/>
          </a:p>
        </p:txBody>
      </p:sp>
      <p:sp>
        <p:nvSpPr>
          <p:cNvPr id="7" name="Symbol zastępczy numeru slajdu 6"/>
          <p:cNvSpPr>
            <a:spLocks noGrp="1"/>
          </p:cNvSpPr>
          <p:nvPr>
            <p:ph type="sldNum" sz="quarter" idx="11"/>
          </p:nvPr>
        </p:nvSpPr>
        <p:spPr/>
        <p:txBody>
          <a:bodyPr rtlCol="0"/>
          <a:lstStyle/>
          <a:p>
            <a:fld id="{8A59345F-326B-4FFA-A704-5788AF7F4E98}" type="slidenum">
              <a:rPr lang="pl-PL" smtClean="0"/>
              <a:pPr/>
              <a:t>‹#›</a:t>
            </a:fld>
            <a:endParaRPr lang="pl-PL"/>
          </a:p>
        </p:txBody>
      </p:sp>
      <p:sp>
        <p:nvSpPr>
          <p:cNvPr id="8" name="Symbol zastępczy stopki 7"/>
          <p:cNvSpPr>
            <a:spLocks noGrp="1"/>
          </p:cNvSpPr>
          <p:nvPr>
            <p:ph type="ftr" sz="quarter" idx="12"/>
          </p:nvPr>
        </p:nvSpPr>
        <p:spPr/>
        <p:txBody>
          <a:bodyPr rtlCol="0"/>
          <a:lstStyle/>
          <a:p>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CCF813E5-E0F6-4158-A697-CA465B3318FA}" type="datetimeFigureOut">
              <a:rPr lang="pl-PL" smtClean="0"/>
              <a:pPr/>
              <a:t>2010-02-11</a:t>
            </a:fld>
            <a:endParaRPr lang="pl-PL"/>
          </a:p>
        </p:txBody>
      </p:sp>
      <p:sp>
        <p:nvSpPr>
          <p:cNvPr id="3" name="Symbol zastępczy stopki 2"/>
          <p:cNvSpPr>
            <a:spLocks noGrp="1"/>
          </p:cNvSpPr>
          <p:nvPr>
            <p:ph type="ftr" sz="quarter" idx="11"/>
          </p:nvPr>
        </p:nvSpPr>
        <p:spPr/>
        <p:txBody>
          <a:bodyPr/>
          <a:lstStyle/>
          <a:p>
            <a:endParaRPr lang="pl-PL"/>
          </a:p>
        </p:txBody>
      </p:sp>
      <p:sp>
        <p:nvSpPr>
          <p:cNvPr id="4" name="Symbol zastępczy numeru slajdu 3"/>
          <p:cNvSpPr>
            <a:spLocks noGrp="1"/>
          </p:cNvSpPr>
          <p:nvPr>
            <p:ph type="sldNum" sz="quarter" idx="12"/>
          </p:nvPr>
        </p:nvSpPr>
        <p:spPr/>
        <p:txBody>
          <a:bodyPr/>
          <a:lstStyle/>
          <a:p>
            <a:fld id="{8A59345F-326B-4FFA-A704-5788AF7F4E98}" type="slidenum">
              <a:rPr lang="pl-PL" smtClean="0"/>
              <a:pPr/>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bg>
      <p:bgRef idx="1001">
        <a:schemeClr val="bg1"/>
      </p:bgRef>
    </p:bg>
    <p:spTree>
      <p:nvGrpSpPr>
        <p:cNvPr id="1" name=""/>
        <p:cNvGrpSpPr/>
        <p:nvPr/>
      </p:nvGrpSpPr>
      <p:grpSpPr>
        <a:xfrm>
          <a:off x="0" y="0"/>
          <a:ext cx="0" cy="0"/>
          <a:chOff x="0" y="0"/>
          <a:chExt cx="0" cy="0"/>
        </a:xfrm>
      </p:grpSpPr>
      <p:sp>
        <p:nvSpPr>
          <p:cNvPr id="10" name="Łącznik prosty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ytuł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pl-PL" smtClean="0"/>
              <a:t>Kliknij, aby edytować styl</a:t>
            </a:r>
            <a:endParaRPr kumimoji="0" lang="en-US"/>
          </a:p>
        </p:txBody>
      </p:sp>
      <p:sp>
        <p:nvSpPr>
          <p:cNvPr id="3" name="Symbol zastępczy tekst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pl-PL" smtClean="0"/>
              <a:t>Kliknij, aby edytować style wzorca tekstu</a:t>
            </a:r>
          </a:p>
        </p:txBody>
      </p:sp>
      <p:sp>
        <p:nvSpPr>
          <p:cNvPr id="8" name="Łącznik prosty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Łącznik prosty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Łącznik prosty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Prostokąt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Łącznik prosty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ipsa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Symbol zastępczy zawartości 17"/>
          <p:cNvSpPr>
            <a:spLocks noGrp="1"/>
          </p:cNvSpPr>
          <p:nvPr>
            <p:ph sz="quarter" idx="1"/>
          </p:nvPr>
        </p:nvSpPr>
        <p:spPr>
          <a:xfrm>
            <a:off x="304800" y="274320"/>
            <a:ext cx="5638800" cy="6327648"/>
          </a:xfrm>
        </p:spPr>
        <p:txBody>
          <a:bodyPr/>
          <a:lstStyle/>
          <a:p>
            <a:pPr lvl="0" eaLnBrk="1" latinLnBrk="0" hangingPunct="1"/>
            <a:r>
              <a:rPr lang="pl-PL" smtClean="0"/>
              <a:t>Kliknij, aby edytować style wzorca tekstu</a:t>
            </a:r>
          </a:p>
          <a:p>
            <a:pPr lvl="1" eaLnBrk="1" latinLnBrk="0" hangingPunct="1"/>
            <a:r>
              <a:rPr lang="pl-PL" smtClean="0"/>
              <a:t>Drugi poziom</a:t>
            </a:r>
          </a:p>
          <a:p>
            <a:pPr lvl="2" eaLnBrk="1" latinLnBrk="0" hangingPunct="1"/>
            <a:r>
              <a:rPr lang="pl-PL" smtClean="0"/>
              <a:t>Trzeci poziom</a:t>
            </a:r>
          </a:p>
          <a:p>
            <a:pPr lvl="3" eaLnBrk="1" latinLnBrk="0" hangingPunct="1"/>
            <a:r>
              <a:rPr lang="pl-PL" smtClean="0"/>
              <a:t>Czwarty poziom</a:t>
            </a:r>
          </a:p>
          <a:p>
            <a:pPr lvl="4" eaLnBrk="1" latinLnBrk="0" hangingPunct="1"/>
            <a:r>
              <a:rPr lang="pl-PL" smtClean="0"/>
              <a:t>Piąty poziom</a:t>
            </a:r>
            <a:endParaRPr kumimoji="0" lang="en-US"/>
          </a:p>
        </p:txBody>
      </p:sp>
      <p:sp>
        <p:nvSpPr>
          <p:cNvPr id="21" name="Symbol zastępczy daty 20"/>
          <p:cNvSpPr>
            <a:spLocks noGrp="1"/>
          </p:cNvSpPr>
          <p:nvPr>
            <p:ph type="dt" sz="half" idx="14"/>
          </p:nvPr>
        </p:nvSpPr>
        <p:spPr/>
        <p:txBody>
          <a:bodyPr rtlCol="0"/>
          <a:lstStyle/>
          <a:p>
            <a:fld id="{CCF813E5-E0F6-4158-A697-CA465B3318FA}" type="datetimeFigureOut">
              <a:rPr lang="pl-PL" smtClean="0"/>
              <a:pPr/>
              <a:t>2010-02-11</a:t>
            </a:fld>
            <a:endParaRPr lang="pl-PL"/>
          </a:p>
        </p:txBody>
      </p:sp>
      <p:sp>
        <p:nvSpPr>
          <p:cNvPr id="22" name="Symbol zastępczy numeru slajdu 21"/>
          <p:cNvSpPr>
            <a:spLocks noGrp="1"/>
          </p:cNvSpPr>
          <p:nvPr>
            <p:ph type="sldNum" sz="quarter" idx="15"/>
          </p:nvPr>
        </p:nvSpPr>
        <p:spPr/>
        <p:txBody>
          <a:bodyPr rtlCol="0"/>
          <a:lstStyle/>
          <a:p>
            <a:fld id="{8A59345F-326B-4FFA-A704-5788AF7F4E98}" type="slidenum">
              <a:rPr lang="pl-PL" smtClean="0"/>
              <a:pPr/>
              <a:t>‹#›</a:t>
            </a:fld>
            <a:endParaRPr lang="pl-PL"/>
          </a:p>
        </p:txBody>
      </p:sp>
      <p:sp>
        <p:nvSpPr>
          <p:cNvPr id="23" name="Symbol zastępczy stopki 22"/>
          <p:cNvSpPr>
            <a:spLocks noGrp="1"/>
          </p:cNvSpPr>
          <p:nvPr>
            <p:ph type="ftr" sz="quarter" idx="16"/>
          </p:nvPr>
        </p:nvSpPr>
        <p:spPr/>
        <p:txBody>
          <a:bodyPr rtlCol="0"/>
          <a:lstStyle/>
          <a:p>
            <a:endParaRPr lang="pl-PL"/>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9" name="Łącznik prosty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ipsa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ytuł 1"/>
          <p:cNvSpPr>
            <a:spLocks noGrp="1"/>
          </p:cNvSpPr>
          <p:nvPr>
            <p:ph type="title"/>
          </p:nvPr>
        </p:nvSpPr>
        <p:spPr>
          <a:xfrm rot="5400000">
            <a:off x="3350133" y="3200400"/>
            <a:ext cx="6309360" cy="457200"/>
          </a:xfrm>
        </p:spPr>
        <p:txBody>
          <a:bodyPr anchor="b"/>
          <a:lstStyle>
            <a:lvl1pPr algn="l">
              <a:buNone/>
              <a:defRPr sz="2000" b="1"/>
            </a:lvl1pPr>
          </a:lstStyle>
          <a:p>
            <a:r>
              <a:rPr kumimoji="0" lang="pl-PL" smtClean="0"/>
              <a:t>Kliknij, aby edytować styl</a:t>
            </a:r>
            <a:endParaRPr kumimoji="0" lang="en-US"/>
          </a:p>
        </p:txBody>
      </p:sp>
      <p:sp>
        <p:nvSpPr>
          <p:cNvPr id="3" name="Symbol zastępczy obraz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pl-PL" smtClean="0"/>
              <a:t>Kliknij ikonę, aby dodać obraz</a:t>
            </a:r>
            <a:endParaRPr kumimoji="0" lang="en-US" dirty="0"/>
          </a:p>
        </p:txBody>
      </p:sp>
      <p:sp>
        <p:nvSpPr>
          <p:cNvPr id="4" name="Symbol zastępczy tekst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pl-PL" smtClean="0"/>
              <a:t>Kliknij, aby edytować style wzorca tekstu</a:t>
            </a:r>
          </a:p>
        </p:txBody>
      </p:sp>
      <p:sp>
        <p:nvSpPr>
          <p:cNvPr id="10" name="Łącznik prosty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Prostokąt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Łącznik prosty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Łącznik prosty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Łącznik prosty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ymbol zastępczy daty 16"/>
          <p:cNvSpPr>
            <a:spLocks noGrp="1"/>
          </p:cNvSpPr>
          <p:nvPr>
            <p:ph type="dt" sz="half" idx="10"/>
          </p:nvPr>
        </p:nvSpPr>
        <p:spPr/>
        <p:txBody>
          <a:bodyPr rtlCol="0"/>
          <a:lstStyle/>
          <a:p>
            <a:fld id="{CCF813E5-E0F6-4158-A697-CA465B3318FA}" type="datetimeFigureOut">
              <a:rPr lang="pl-PL" smtClean="0"/>
              <a:pPr/>
              <a:t>2010-02-11</a:t>
            </a:fld>
            <a:endParaRPr lang="pl-PL"/>
          </a:p>
        </p:txBody>
      </p:sp>
      <p:sp>
        <p:nvSpPr>
          <p:cNvPr id="18" name="Symbol zastępczy numeru slajdu 17"/>
          <p:cNvSpPr>
            <a:spLocks noGrp="1"/>
          </p:cNvSpPr>
          <p:nvPr>
            <p:ph type="sldNum" sz="quarter" idx="11"/>
          </p:nvPr>
        </p:nvSpPr>
        <p:spPr/>
        <p:txBody>
          <a:bodyPr rtlCol="0"/>
          <a:lstStyle/>
          <a:p>
            <a:fld id="{8A59345F-326B-4FFA-A704-5788AF7F4E98}" type="slidenum">
              <a:rPr lang="pl-PL" smtClean="0"/>
              <a:pPr/>
              <a:t>‹#›</a:t>
            </a:fld>
            <a:endParaRPr lang="pl-PL"/>
          </a:p>
        </p:txBody>
      </p:sp>
      <p:sp>
        <p:nvSpPr>
          <p:cNvPr id="21" name="Symbol zastępczy stopki 20"/>
          <p:cNvSpPr>
            <a:spLocks noGrp="1"/>
          </p:cNvSpPr>
          <p:nvPr>
            <p:ph type="ftr" sz="quarter" idx="12"/>
          </p:nvPr>
        </p:nvSpPr>
        <p:spPr/>
        <p:txBody>
          <a:bodyPr rtlCol="0"/>
          <a:lstStyle/>
          <a:p>
            <a:endParaRPr lang="pl-PL"/>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Łącznik prosty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ymbol zastępczy tytułu 21"/>
          <p:cNvSpPr>
            <a:spLocks noGrp="1"/>
          </p:cNvSpPr>
          <p:nvPr>
            <p:ph type="title"/>
          </p:nvPr>
        </p:nvSpPr>
        <p:spPr>
          <a:xfrm>
            <a:off x="457200" y="274638"/>
            <a:ext cx="7467600" cy="1143000"/>
          </a:xfrm>
          <a:prstGeom prst="rect">
            <a:avLst/>
          </a:prstGeom>
        </p:spPr>
        <p:txBody>
          <a:bodyPr vert="horz" anchor="b">
            <a:normAutofit/>
          </a:bodyPr>
          <a:lstStyle/>
          <a:p>
            <a:r>
              <a:rPr kumimoji="0" lang="pl-PL" smtClean="0"/>
              <a:t>Kliknij, aby edytować styl</a:t>
            </a:r>
            <a:endParaRPr kumimoji="0" lang="en-US"/>
          </a:p>
        </p:txBody>
      </p:sp>
      <p:sp>
        <p:nvSpPr>
          <p:cNvPr id="13" name="Symbol zastępczy tekst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pl-PL" smtClean="0"/>
              <a:t>Kliknij, aby edytować style wzorca tekstu</a:t>
            </a:r>
          </a:p>
          <a:p>
            <a:pPr lvl="1" eaLnBrk="1" latinLnBrk="0" hangingPunct="1"/>
            <a:r>
              <a:rPr kumimoji="0" lang="pl-PL" smtClean="0"/>
              <a:t>Drugi poziom</a:t>
            </a:r>
          </a:p>
          <a:p>
            <a:pPr lvl="2" eaLnBrk="1" latinLnBrk="0" hangingPunct="1"/>
            <a:r>
              <a:rPr kumimoji="0" lang="pl-PL" smtClean="0"/>
              <a:t>Trzeci poziom</a:t>
            </a:r>
          </a:p>
          <a:p>
            <a:pPr lvl="3" eaLnBrk="1" latinLnBrk="0" hangingPunct="1"/>
            <a:r>
              <a:rPr kumimoji="0" lang="pl-PL" smtClean="0"/>
              <a:t>Czwarty poziom</a:t>
            </a:r>
          </a:p>
          <a:p>
            <a:pPr lvl="4" eaLnBrk="1" latinLnBrk="0" hangingPunct="1"/>
            <a:r>
              <a:rPr kumimoji="0" lang="pl-PL" smtClean="0"/>
              <a:t>Piąty poziom</a:t>
            </a:r>
            <a:endParaRPr kumimoji="0" lang="en-US"/>
          </a:p>
        </p:txBody>
      </p:sp>
      <p:sp>
        <p:nvSpPr>
          <p:cNvPr id="14" name="Symbol zastępczy daty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CCF813E5-E0F6-4158-A697-CA465B3318FA}" type="datetimeFigureOut">
              <a:rPr lang="pl-PL" smtClean="0"/>
              <a:pPr/>
              <a:t>2010-02-11</a:t>
            </a:fld>
            <a:endParaRPr lang="pl-PL"/>
          </a:p>
        </p:txBody>
      </p:sp>
      <p:sp>
        <p:nvSpPr>
          <p:cNvPr id="3" name="Symbol zastępczy stopki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pl-PL"/>
          </a:p>
        </p:txBody>
      </p:sp>
      <p:sp>
        <p:nvSpPr>
          <p:cNvPr id="7" name="Łącznik prosty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Łącznik prosty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Prostokąt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Łącznik prosty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ipsa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ymbol zastępczy numeru slajd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A59345F-326B-4FFA-A704-5788AF7F4E98}" type="slidenum">
              <a:rPr lang="pl-PL" smtClean="0"/>
              <a:pPr/>
              <a:t>‹#›</a:t>
            </a:fld>
            <a:endParaRPr lang="pl-PL"/>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normAutofit fontScale="90000"/>
          </a:bodyPr>
          <a:lstStyle/>
          <a:p>
            <a:r>
              <a:rPr lang="pl-PL" dirty="0" smtClean="0"/>
              <a:t>Biomasa podstawą do ekonomicznego rozwoju społeczeństwa</a:t>
            </a:r>
            <a:br>
              <a:rPr lang="pl-PL" dirty="0" smtClean="0"/>
            </a:br>
            <a:endParaRPr lang="pl-PL"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i="1" dirty="0" smtClean="0"/>
              <a:t>Zasada działania pieca na biomasę</a:t>
            </a:r>
            <a:endParaRPr lang="pl-PL" dirty="0"/>
          </a:p>
        </p:txBody>
      </p:sp>
      <p:sp>
        <p:nvSpPr>
          <p:cNvPr id="3" name="Symbol zastępczy zawartości 2"/>
          <p:cNvSpPr>
            <a:spLocks noGrp="1"/>
          </p:cNvSpPr>
          <p:nvPr>
            <p:ph sz="quarter" idx="1"/>
          </p:nvPr>
        </p:nvSpPr>
        <p:spPr/>
        <p:txBody>
          <a:bodyPr/>
          <a:lstStyle/>
          <a:p>
            <a:r>
              <a:rPr lang="pl-PL" sz="2000" dirty="0" smtClean="0"/>
              <a:t>Jak dobrze wiemy, do korzystania z biomasy potrzebny jest specjalnie zbudowany piec do jej spalania. W tym temacie chcielibyśmy przybliżyć Wam na czym polega działanie pieca spalającego biomasę. </a:t>
            </a:r>
          </a:p>
          <a:p>
            <a:endParaRPr lang="pl-PL" dirty="0"/>
          </a:p>
        </p:txBody>
      </p:sp>
      <p:pic>
        <p:nvPicPr>
          <p:cNvPr id="4" name="Obraz 3" descr="5.png"/>
          <p:cNvPicPr>
            <a:picLocks noChangeAspect="1"/>
          </p:cNvPicPr>
          <p:nvPr/>
        </p:nvPicPr>
        <p:blipFill>
          <a:blip r:embed="rId2" cstate="print"/>
          <a:stretch>
            <a:fillRect/>
          </a:stretch>
        </p:blipFill>
        <p:spPr>
          <a:xfrm>
            <a:off x="1571604" y="3286124"/>
            <a:ext cx="5286412" cy="337430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
          </p:nvPr>
        </p:nvSpPr>
        <p:spPr>
          <a:xfrm>
            <a:off x="457200" y="428604"/>
            <a:ext cx="7467600" cy="6045348"/>
          </a:xfrm>
        </p:spPr>
        <p:txBody>
          <a:bodyPr>
            <a:normAutofit/>
          </a:bodyPr>
          <a:lstStyle/>
          <a:p>
            <a:r>
              <a:rPr lang="pl-PL" sz="2000" dirty="0" smtClean="0"/>
              <a:t>Biomasa jako paliwo musi być gdzieś gromadzone – najczęściej są to wielkie magazyny. Pierwszym etapem w spalaniu biomasy jest jej podanie z magazynu do pieca - zdjęcie powyżej. Na zdjęciu widzimy dokładnie jak biomasa jest odprowadzana do pieca z magazynu.</a:t>
            </a:r>
          </a:p>
          <a:p>
            <a:r>
              <a:rPr lang="pl-PL" sz="2000" dirty="0" smtClean="0"/>
              <a:t>Po dostarczeniu biomasy do pieca następuje jej spalenie.  Wygląda to następująco:</a:t>
            </a:r>
          </a:p>
          <a:p>
            <a:endParaRPr lang="pl-PL" sz="2000" dirty="0" smtClean="0"/>
          </a:p>
          <a:p>
            <a:endParaRPr lang="pl-PL" sz="2000" dirty="0"/>
          </a:p>
        </p:txBody>
      </p:sp>
      <p:pic>
        <p:nvPicPr>
          <p:cNvPr id="5" name="Obraz 4" descr="6.png"/>
          <p:cNvPicPr>
            <a:picLocks noChangeAspect="1"/>
          </p:cNvPicPr>
          <p:nvPr/>
        </p:nvPicPr>
        <p:blipFill>
          <a:blip r:embed="rId2" cstate="print"/>
          <a:stretch>
            <a:fillRect/>
          </a:stretch>
        </p:blipFill>
        <p:spPr>
          <a:xfrm>
            <a:off x="571472" y="2857496"/>
            <a:ext cx="5286412" cy="3138807"/>
          </a:xfrm>
          <a:prstGeom prst="rect">
            <a:avLst/>
          </a:prstGeom>
        </p:spPr>
      </p:pic>
      <p:sp>
        <p:nvSpPr>
          <p:cNvPr id="22530" name="Rectangle 2"/>
          <p:cNvSpPr>
            <a:spLocks noChangeArrowheads="1"/>
          </p:cNvSpPr>
          <p:nvPr/>
        </p:nvSpPr>
        <p:spPr bwMode="auto">
          <a:xfrm>
            <a:off x="5929322" y="2928934"/>
            <a:ext cx="2571768"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Dostarczona biomasa jest spalana na ruszcie.</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Doprowadzone jest także czyste powietrze, które jest niezbędne przy procesie spalania.</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Powstały popiół przenoszony jest na Przenośnik ślimakowy który je odprowadza poza piec.</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Zimna woda krążąca w rurach jest ogrzewana wysoką temperaturą towarzyszącą spalaniu biomasy. </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Ciepła woda użytkowa transportowana jest dalej i wykorzystana do ogrzewania.</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pl-PL"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Spaliny powstałe przy spalaniu są odprowadzane poza piec.</a:t>
            </a:r>
            <a:endParaRPr kumimoji="0" lang="pl-PL" sz="1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7467600" cy="582594"/>
          </a:xfrm>
        </p:spPr>
        <p:txBody>
          <a:bodyPr/>
          <a:lstStyle/>
          <a:p>
            <a:r>
              <a:rPr lang="pl-PL" b="1" i="1" dirty="0" smtClean="0"/>
              <a:t>Opłacalność użytku biomasy</a:t>
            </a:r>
            <a:endParaRPr lang="pl-PL" dirty="0"/>
          </a:p>
        </p:txBody>
      </p:sp>
      <p:pic>
        <p:nvPicPr>
          <p:cNvPr id="11" name="Symbol zastępczy zawartości 10" descr="7.png"/>
          <p:cNvPicPr>
            <a:picLocks noGrp="1" noChangeAspect="1"/>
          </p:cNvPicPr>
          <p:nvPr>
            <p:ph sz="quarter" idx="1"/>
          </p:nvPr>
        </p:nvPicPr>
        <p:blipFill>
          <a:blip r:embed="rId2" cstate="print"/>
          <a:stretch>
            <a:fillRect/>
          </a:stretch>
        </p:blipFill>
        <p:spPr>
          <a:xfrm>
            <a:off x="500034" y="1071546"/>
            <a:ext cx="7560000" cy="4995434"/>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descr="8.bmp"/>
          <p:cNvPicPr>
            <a:picLocks noGrp="1" noChangeAspect="1"/>
          </p:cNvPicPr>
          <p:nvPr>
            <p:ph sz="quarter" idx="1"/>
          </p:nvPr>
        </p:nvPicPr>
        <p:blipFill>
          <a:blip r:embed="rId2" cstate="print"/>
          <a:stretch>
            <a:fillRect/>
          </a:stretch>
        </p:blipFill>
        <p:spPr>
          <a:xfrm>
            <a:off x="500034" y="785794"/>
            <a:ext cx="7560000" cy="4314791"/>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descr="9.bmp"/>
          <p:cNvPicPr>
            <a:picLocks noGrp="1" noChangeAspect="1"/>
          </p:cNvPicPr>
          <p:nvPr>
            <p:ph sz="quarter" idx="1"/>
          </p:nvPr>
        </p:nvPicPr>
        <p:blipFill>
          <a:blip r:embed="rId2" cstate="print"/>
          <a:stretch>
            <a:fillRect/>
          </a:stretch>
        </p:blipFill>
        <p:spPr>
          <a:xfrm>
            <a:off x="428596" y="910091"/>
            <a:ext cx="7560000" cy="4519173"/>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ymbol zastępczy zawartości 5" descr="10.bmp"/>
          <p:cNvPicPr>
            <a:picLocks noGrp="1" noChangeAspect="1"/>
          </p:cNvPicPr>
          <p:nvPr>
            <p:ph sz="quarter" idx="1"/>
          </p:nvPr>
        </p:nvPicPr>
        <p:blipFill>
          <a:blip r:embed="rId2" cstate="print"/>
          <a:stretch>
            <a:fillRect/>
          </a:stretch>
        </p:blipFill>
        <p:spPr>
          <a:xfrm>
            <a:off x="428596" y="971668"/>
            <a:ext cx="7560000" cy="4671910"/>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ymbol zastępczy zawartości 4" descr="15.png"/>
          <p:cNvPicPr>
            <a:picLocks noGrp="1" noChangeAspect="1"/>
          </p:cNvPicPr>
          <p:nvPr>
            <p:ph sz="quarter" idx="1"/>
          </p:nvPr>
        </p:nvPicPr>
        <p:blipFill>
          <a:blip r:embed="rId2" cstate="print"/>
          <a:stretch>
            <a:fillRect/>
          </a:stretch>
        </p:blipFill>
        <p:spPr>
          <a:xfrm>
            <a:off x="357158" y="1000108"/>
            <a:ext cx="7560000" cy="3934528"/>
          </a:xfr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12.bmp"/>
          <p:cNvPicPr>
            <a:picLocks noGrp="1" noChangeAspect="1"/>
          </p:cNvPicPr>
          <p:nvPr>
            <p:ph sz="quarter" idx="1"/>
          </p:nvPr>
        </p:nvPicPr>
        <p:blipFill>
          <a:blip r:embed="rId2" cstate="print"/>
          <a:stretch>
            <a:fillRect/>
          </a:stretch>
        </p:blipFill>
        <p:spPr>
          <a:xfrm>
            <a:off x="441024" y="1168702"/>
            <a:ext cx="7560000" cy="4332000"/>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ymbol zastępczy zawartości 3" descr="13.bmp"/>
          <p:cNvPicPr>
            <a:picLocks noGrp="1" noChangeAspect="1"/>
          </p:cNvPicPr>
          <p:nvPr>
            <p:ph sz="quarter" idx="1"/>
          </p:nvPr>
        </p:nvPicPr>
        <p:blipFill>
          <a:blip r:embed="rId2" cstate="print"/>
          <a:stretch>
            <a:fillRect/>
          </a:stretch>
        </p:blipFill>
        <p:spPr>
          <a:xfrm>
            <a:off x="441024" y="1071546"/>
            <a:ext cx="7560000" cy="4642105"/>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57200" y="274638"/>
            <a:ext cx="8043890" cy="1225536"/>
          </a:xfrm>
        </p:spPr>
        <p:txBody>
          <a:bodyPr>
            <a:normAutofit fontScale="90000"/>
          </a:bodyPr>
          <a:lstStyle/>
          <a:p>
            <a:r>
              <a:rPr lang="pl-PL" b="1" i="1" dirty="0" smtClean="0"/>
              <a:t>Zestawienie </a:t>
            </a:r>
            <a:r>
              <a:rPr lang="pl-PL" b="1" i="1" dirty="0" smtClean="0"/>
              <a:t>oraz wykresy przewidywanych  oszczędności.</a:t>
            </a:r>
            <a:r>
              <a:rPr lang="pl-PL" dirty="0" smtClean="0"/>
              <a:t/>
            </a:r>
            <a:br>
              <a:rPr lang="pl-PL" dirty="0" smtClean="0"/>
            </a:br>
            <a:endParaRPr lang="pl-PL" dirty="0"/>
          </a:p>
        </p:txBody>
      </p:sp>
      <p:pic>
        <p:nvPicPr>
          <p:cNvPr id="6" name="Symbol zastępczy zawartości 5" descr="14.png"/>
          <p:cNvPicPr>
            <a:picLocks noGrp="1" noChangeAspect="1"/>
          </p:cNvPicPr>
          <p:nvPr>
            <p:ph sz="quarter" idx="1"/>
          </p:nvPr>
        </p:nvPicPr>
        <p:blipFill>
          <a:blip r:embed="rId2" cstate="print"/>
          <a:stretch>
            <a:fillRect/>
          </a:stretch>
        </p:blipFill>
        <p:spPr>
          <a:xfrm>
            <a:off x="785786" y="1214422"/>
            <a:ext cx="7145009" cy="5414577"/>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i="1" dirty="0" smtClean="0"/>
              <a:t>Czym tak w ogóle  jest biomasa ?</a:t>
            </a:r>
            <a:endParaRPr lang="pl-PL" b="1" i="1" dirty="0"/>
          </a:p>
        </p:txBody>
      </p:sp>
      <p:sp>
        <p:nvSpPr>
          <p:cNvPr id="3" name="Symbol zastępczy zawartości 2"/>
          <p:cNvSpPr>
            <a:spLocks noGrp="1"/>
          </p:cNvSpPr>
          <p:nvPr>
            <p:ph sz="quarter" idx="1"/>
          </p:nvPr>
        </p:nvSpPr>
        <p:spPr/>
        <p:txBody>
          <a:bodyPr>
            <a:normAutofit/>
          </a:bodyPr>
          <a:lstStyle/>
          <a:p>
            <a:pPr algn="ctr"/>
            <a:r>
              <a:rPr lang="pl-PL" sz="2000" dirty="0" smtClean="0"/>
              <a:t>Biomasa jest to zawarta w żywych organizmach masa materii. Biomasa dzieli się na </a:t>
            </a:r>
            <a:r>
              <a:rPr lang="pl-PL" sz="2000" dirty="0" err="1" smtClean="0"/>
              <a:t>fitomasę</a:t>
            </a:r>
            <a:r>
              <a:rPr lang="pl-PL" sz="2000" dirty="0" smtClean="0"/>
              <a:t> (biomasę roślin) i </a:t>
            </a:r>
            <a:r>
              <a:rPr lang="pl-PL" sz="2000" dirty="0" err="1" smtClean="0"/>
              <a:t>zoomasę</a:t>
            </a:r>
            <a:r>
              <a:rPr lang="pl-PL" sz="2000" dirty="0" smtClean="0"/>
              <a:t> (biomasę pochodzącą z odchodów zwierząt), a także biomasę mikroorganizmów. W ekosystemach mamy także inny podział: biomasę producentów i biomasę konsumentów, które składają się na całkowitą biomasę biocenozy. Biomasa producentów tworzona jest w procesie fotosyntezy. Biomasę  występuje w postaci świeżej masy (organizmów żywych lub naturalna masa organizmów żywych) oraz suchej masy (masa organizmów żywych po wysuszeniu lub odparowaniu wody).</a:t>
            </a:r>
          </a:p>
          <a:p>
            <a:endParaRPr lang="pl-PL"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i="1" dirty="0" smtClean="0"/>
              <a:t>Biomasą może być: </a:t>
            </a:r>
            <a:endParaRPr lang="pl-PL" b="1" i="1" dirty="0"/>
          </a:p>
        </p:txBody>
      </p:sp>
      <p:sp>
        <p:nvSpPr>
          <p:cNvPr id="3" name="Symbol zastępczy zawartości 2"/>
          <p:cNvSpPr>
            <a:spLocks noGrp="1"/>
          </p:cNvSpPr>
          <p:nvPr>
            <p:ph sz="quarter" idx="1"/>
          </p:nvPr>
        </p:nvSpPr>
        <p:spPr/>
        <p:txBody>
          <a:bodyPr>
            <a:normAutofit/>
          </a:bodyPr>
          <a:lstStyle/>
          <a:p>
            <a:pPr lvl="0"/>
            <a:r>
              <a:rPr lang="pl-PL" sz="2000" dirty="0" smtClean="0"/>
              <a:t>słoma jaki i ziarna zbóż (rzepak)</a:t>
            </a:r>
          </a:p>
          <a:p>
            <a:pPr lvl="0"/>
            <a:r>
              <a:rPr lang="pl-PL" sz="2000" dirty="0" smtClean="0"/>
              <a:t>drewno o niskiej jakości technologicznej oraz odpadów drzewnych</a:t>
            </a:r>
          </a:p>
          <a:p>
            <a:pPr lvl="0"/>
            <a:r>
              <a:rPr lang="pl-PL" sz="2000" dirty="0" smtClean="0"/>
              <a:t>odchody zwierząt</a:t>
            </a:r>
          </a:p>
          <a:p>
            <a:pPr lvl="0"/>
            <a:r>
              <a:rPr lang="pl-PL" sz="2000" dirty="0" smtClean="0"/>
              <a:t>wodorosty</a:t>
            </a:r>
          </a:p>
          <a:p>
            <a:pPr lvl="0"/>
            <a:r>
              <a:rPr lang="pl-PL" sz="2000" dirty="0" smtClean="0"/>
              <a:t>odpady organiczne</a:t>
            </a:r>
          </a:p>
          <a:p>
            <a:pPr lvl="0"/>
            <a:r>
              <a:rPr lang="pl-PL" sz="2000" dirty="0" smtClean="0"/>
              <a:t>oleje roślinne i tłuszcze zwierzęce</a:t>
            </a:r>
          </a:p>
          <a:p>
            <a:pPr lvl="0"/>
            <a:r>
              <a:rPr lang="pl-PL" sz="2000" dirty="0" smtClean="0"/>
              <a:t>osady ściekowe</a:t>
            </a:r>
          </a:p>
          <a:p>
            <a:pPr lvl="0"/>
            <a:r>
              <a:rPr lang="pl-PL" sz="2000" dirty="0" smtClean="0"/>
              <a:t>makulatury</a:t>
            </a:r>
          </a:p>
          <a:p>
            <a:pPr lvl="0"/>
            <a:r>
              <a:rPr lang="pl-PL" sz="2000" dirty="0" smtClean="0"/>
              <a:t>ziemniaki, zboża etc. przetwarzane na alkohol etylowy doda­wany do benzyn</a:t>
            </a:r>
          </a:p>
          <a:p>
            <a:pPr lvl="0"/>
            <a:r>
              <a:rPr lang="pl-PL" sz="2000" dirty="0" smtClean="0"/>
              <a:t>organiczne odpady przemysłowe, np. w przemyśle papier­niczo-celulozowym</a:t>
            </a:r>
          </a:p>
          <a:p>
            <a:endParaRPr lang="pl-PL"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i="1" dirty="0" smtClean="0"/>
              <a:t>Ogólne zastosowanie biomasy.</a:t>
            </a:r>
            <a:endParaRPr lang="pl-PL" dirty="0"/>
          </a:p>
        </p:txBody>
      </p:sp>
      <p:sp>
        <p:nvSpPr>
          <p:cNvPr id="3" name="Symbol zastępczy zawartości 2"/>
          <p:cNvSpPr>
            <a:spLocks noGrp="1"/>
          </p:cNvSpPr>
          <p:nvPr>
            <p:ph sz="quarter" idx="1"/>
          </p:nvPr>
        </p:nvSpPr>
        <p:spPr/>
        <p:txBody>
          <a:bodyPr>
            <a:normAutofit/>
          </a:bodyPr>
          <a:lstStyle/>
          <a:p>
            <a:r>
              <a:rPr lang="pl-PL" sz="2000" dirty="0" smtClean="0"/>
              <a:t>Biomasa jako masa materii jest idealna do uzyskiwania energii przez spalanie jej w odpowiednio przygotowanych piecach. Proces ten jest niemal identyczny z uzyskiwaniem energii w piecach węglowych, gdzie energię otrzymujemy ze spalania węgla kamiennego czy brunatnego. Biomasa jako mniej kaloryczna (ok. 4500 kcal) niż węgiel musi być spalana w większych ilościach.</a:t>
            </a:r>
          </a:p>
          <a:p>
            <a:r>
              <a:rPr lang="pl-PL" sz="2000" dirty="0" smtClean="0"/>
              <a:t>Urządzenia grzewcze zasilane energią z biomasy mają zastosowanie zarówno w domkach jednorodzinnych, jak również we wszystkich innych obiektach. Szczególnie oszczędne, ekonomiczne i ekologiczne jest ogrzewanie domków. </a:t>
            </a:r>
          </a:p>
          <a:p>
            <a:endParaRPr lang="pl-PL"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
          </p:nvPr>
        </p:nvSpPr>
        <p:spPr>
          <a:xfrm>
            <a:off x="457200" y="714356"/>
            <a:ext cx="7467600" cy="5759596"/>
          </a:xfrm>
        </p:spPr>
        <p:txBody>
          <a:bodyPr>
            <a:normAutofit/>
          </a:bodyPr>
          <a:lstStyle/>
          <a:p>
            <a:r>
              <a:rPr lang="pl-PL" sz="1500" dirty="0" smtClean="0"/>
              <a:t>Z biomasy oprócz bezpośredniego spalania suchej masy w piecu, można także uzyskać energię poprzez:</a:t>
            </a:r>
          </a:p>
          <a:p>
            <a:endParaRPr lang="pl-PL" sz="1500" dirty="0" smtClean="0"/>
          </a:p>
          <a:p>
            <a:pPr lvl="0"/>
            <a:r>
              <a:rPr lang="pl-PL" sz="1500" b="1" dirty="0" smtClean="0"/>
              <a:t>Zgazowanie</a:t>
            </a:r>
            <a:r>
              <a:rPr lang="pl-PL" sz="1500" dirty="0" smtClean="0"/>
              <a:t> – czyli pozyskiwanie tak zwanego gazu generatorowego (głównie wodoru oraz tlenku węgla) przez zgazowanie biomasy w zamkniętych reaktorach (tzw. gazogeneratorach). Otrzymany gaz jest spalany w kotle, lub bezpośrednio napędza turbinę gazową, bądź silnik spalinowy. Spalanie takiego gazu, bądź uzyskiwanie energii w innym procesie jest bardziej ekonomiczne i ekologiczne.  </a:t>
            </a:r>
          </a:p>
          <a:p>
            <a:pPr lvl="0"/>
            <a:r>
              <a:rPr lang="pl-PL" sz="1500" b="1" dirty="0" smtClean="0"/>
              <a:t>Fermentację</a:t>
            </a:r>
            <a:r>
              <a:rPr lang="pl-PL" sz="1500" dirty="0" smtClean="0"/>
              <a:t> – podczas beztlenowej fermentacji substancji organicznych zawartych w biomasie można otrzymać biogaz, który jest głównie mieszaniną metanu i dwutlenku węgla. Biogaz jest nie tylko wykorzystywany jako paliwo, ale także stosuje się go do produkcji energii elektrycznej w silnikach lub turbinach, energii cieplnej w przystosowanych kotłach. </a:t>
            </a:r>
          </a:p>
          <a:p>
            <a:pPr lvl="0"/>
            <a:r>
              <a:rPr lang="pl-PL" sz="1500" b="1" dirty="0" smtClean="0"/>
              <a:t>Estryfikację</a:t>
            </a:r>
            <a:r>
              <a:rPr lang="pl-PL" sz="1500" dirty="0" smtClean="0"/>
              <a:t> – poprzez estryfikację (czyli reakcję chemiczną w której otrzymujemy estry) biomasy powstaje wydajne paliwo – </a:t>
            </a:r>
            <a:r>
              <a:rPr lang="pl-PL" sz="1500" dirty="0" err="1" smtClean="0"/>
              <a:t>biodiesel</a:t>
            </a:r>
            <a:r>
              <a:rPr lang="pl-PL" sz="1500" dirty="0" smtClean="0"/>
              <a:t>. </a:t>
            </a:r>
            <a:r>
              <a:rPr lang="pl-PL" sz="1500" dirty="0" err="1" smtClean="0"/>
              <a:t>Biodiesel</a:t>
            </a:r>
            <a:r>
              <a:rPr lang="pl-PL" sz="1500" dirty="0" smtClean="0"/>
              <a:t> to pod względem chemicznym  ester metylowy i kwas tłuszczowy. Paliwo to napędza wysokoprężne silniki Diesla. Jest paliwem czystszym pod względem produktów spalania o prawie 75% w porównaniu z tradycyjnym olejem napędowym. Stosowanie </a:t>
            </a:r>
            <a:r>
              <a:rPr lang="pl-PL" sz="1500" dirty="0" err="1" smtClean="0"/>
              <a:t>biodiesla</a:t>
            </a:r>
            <a:r>
              <a:rPr lang="pl-PL" sz="1500" dirty="0" smtClean="0"/>
              <a:t> jako paliwo dodatkowo zmniejsza ilość emitowanych spalin do środowiska.</a:t>
            </a:r>
          </a:p>
          <a:p>
            <a:endParaRPr lang="pl-PL" sz="15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b="1" i="1" dirty="0" smtClean="0"/>
              <a:t>Korzyści wynikające z używania biomasy.</a:t>
            </a:r>
            <a:endParaRPr lang="pl-PL" dirty="0"/>
          </a:p>
        </p:txBody>
      </p:sp>
      <p:sp>
        <p:nvSpPr>
          <p:cNvPr id="3" name="Symbol zastępczy zawartości 2"/>
          <p:cNvSpPr>
            <a:spLocks noGrp="1"/>
          </p:cNvSpPr>
          <p:nvPr>
            <p:ph sz="quarter" idx="1"/>
          </p:nvPr>
        </p:nvSpPr>
        <p:spPr/>
        <p:txBody>
          <a:bodyPr>
            <a:normAutofit lnSpcReduction="10000"/>
          </a:bodyPr>
          <a:lstStyle/>
          <a:p>
            <a:r>
              <a:rPr lang="pl-PL" sz="2000" dirty="0" smtClean="0"/>
              <a:t>Biomasa jako źródło alternatywnej energii daje wiele korzyści. Po pierwsze jest to źródło odnawialne, więc korzystanie z niego nie wiąże się z jego długotrwałym deficytem – zasób biomasy odnawia się w krótkim czasie. Korzystanie z biomasy jako źródła energii ma również inne zalety.</a:t>
            </a:r>
          </a:p>
          <a:p>
            <a:r>
              <a:rPr lang="pl-PL" sz="2000" dirty="0" smtClean="0"/>
              <a:t>Używanie biomasy obniża emisję gazów cieplarnianych do atmosfery.</a:t>
            </a:r>
          </a:p>
          <a:p>
            <a:r>
              <a:rPr lang="pl-PL" sz="2000" dirty="0" smtClean="0"/>
              <a:t>Oprócz korzyści z punktu ochrony środowiska, dzięki biomasie możemy zagospodarować wiele nieużytków rolnych. Uzyskując energię z biomasy możemy na przykład zapobiec marnotrawstwu nadwyżek żywności. Możemy także zagospodarować odpady produkcyjne przemysłu leśnego i rolnego, a także utylizować odpady komunalne. Także wykorzystanie biomasy z terenów leśnych oraz pastwisk zmniejsza ryzyko pożaru.</a:t>
            </a:r>
            <a:endParaRPr lang="pl-PL" sz="2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
          </p:nvPr>
        </p:nvSpPr>
        <p:spPr>
          <a:xfrm>
            <a:off x="457200" y="642918"/>
            <a:ext cx="7467600" cy="5831034"/>
          </a:xfrm>
        </p:spPr>
        <p:txBody>
          <a:bodyPr>
            <a:normAutofit/>
          </a:bodyPr>
          <a:lstStyle/>
          <a:p>
            <a:pPr lvl="0"/>
            <a:r>
              <a:rPr lang="pl-PL" sz="2000" dirty="0" smtClean="0"/>
              <a:t>Wykorzystywanie biomasy przetworzonej w procesie fermentacji czy estryfikacji jest jeszcze bardziej ekologiczne, niż bezpośrednie spalanie biomasy.</a:t>
            </a:r>
          </a:p>
          <a:p>
            <a:pPr lvl="0"/>
            <a:r>
              <a:rPr lang="pl-PL" sz="2000" dirty="0" smtClean="0"/>
              <a:t>Wielką zaletą biomasy jest także jej niezawodność. Jak wiadomo do uzyskania energii wiatrowej potrzebny jest wiatr, a przy energii słonecznej potrzebujemy słońca.  W przypadku otrzymywania energii z biomasy, jej zasoby mogą być z łatwością magazynowane i wykorzystywane w zależności od potrzeb. Dodatkowo transport nie jest wielkim problemem oraz jest znacznie bezpieczniejszy od transportu ropy naftowej bądź gazu ziemnego. Ryzyko zanieczyszczeniem środowiska w razie wypadku podczas transportu biomasy jest zerowe.</a:t>
            </a:r>
          </a:p>
          <a:p>
            <a:r>
              <a:rPr lang="pl-PL" sz="2000" dirty="0" smtClean="0"/>
              <a:t>Wykorzystywanie biomasy jako źródła energii ma także aspekt społeczny - zmniejszenie bezrobocia w kraju. Produkcja i przeróbka biomasy pośrednio przyczyniają się do stworzenia nowych miejsc pracy.</a:t>
            </a:r>
            <a:endParaRPr lang="pl-PL" sz="20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normAutofit/>
          </a:bodyPr>
          <a:lstStyle/>
          <a:p>
            <a:r>
              <a:rPr lang="pl-PL" b="1" i="1" dirty="0" smtClean="0"/>
              <a:t>Jak pozyskać biomasę </a:t>
            </a:r>
            <a:r>
              <a:rPr lang="pl-PL" dirty="0" smtClean="0"/>
              <a:t/>
            </a:r>
            <a:br>
              <a:rPr lang="pl-PL" dirty="0" smtClean="0"/>
            </a:br>
            <a:endParaRPr lang="pl-PL" dirty="0"/>
          </a:p>
        </p:txBody>
      </p:sp>
      <p:sp>
        <p:nvSpPr>
          <p:cNvPr id="3" name="Symbol zastępczy zawartości 2"/>
          <p:cNvSpPr>
            <a:spLocks noGrp="1"/>
          </p:cNvSpPr>
          <p:nvPr>
            <p:ph sz="quarter" idx="1"/>
          </p:nvPr>
        </p:nvSpPr>
        <p:spPr/>
        <p:txBody>
          <a:bodyPr>
            <a:normAutofit/>
          </a:bodyPr>
          <a:lstStyle/>
          <a:p>
            <a:r>
              <a:rPr lang="pl-PL" sz="2000" dirty="0" smtClean="0"/>
              <a:t>Biomasa jako masa materii organicznej powstaje głównie poprzez rozkład szczątków roślinnych lub zwierzęcych. Lecz nie tylko szczątki zwierzęce mogą być użyte do uzyskania biomasy. Także odchody zwierzęce są świetną formą do celów energetycznych. Oprócz wyżej wymienionych źródeł biomasy, można ją także uzyskać z:</a:t>
            </a:r>
          </a:p>
          <a:p>
            <a:pPr lvl="0"/>
            <a:r>
              <a:rPr lang="pl-PL" sz="2000" dirty="0" smtClean="0"/>
              <a:t>drewna o niskiej jakości technologicznej</a:t>
            </a:r>
          </a:p>
          <a:p>
            <a:pPr lvl="0"/>
            <a:r>
              <a:rPr lang="pl-PL" sz="2000" dirty="0" smtClean="0"/>
              <a:t>odpadów drzewnych (wióry, zrębki, kora drzewna)</a:t>
            </a:r>
          </a:p>
          <a:p>
            <a:pPr lvl="0"/>
            <a:r>
              <a:rPr lang="pl-PL" sz="2000" dirty="0" smtClean="0"/>
              <a:t>wodorostów</a:t>
            </a:r>
          </a:p>
          <a:p>
            <a:pPr lvl="0"/>
            <a:r>
              <a:rPr lang="pl-PL" sz="2000" dirty="0" smtClean="0"/>
              <a:t>odpadów organicznych, komunalnych oraz przemysłowych</a:t>
            </a:r>
          </a:p>
          <a:p>
            <a:pPr lvl="0"/>
            <a:r>
              <a:rPr lang="pl-PL" sz="2000" dirty="0" smtClean="0"/>
              <a:t>makulatury</a:t>
            </a:r>
          </a:p>
          <a:p>
            <a:pPr lvl="0"/>
            <a:r>
              <a:rPr lang="pl-PL" sz="2000" dirty="0" smtClean="0"/>
              <a:t>olejów roślinnych i zwierzęcych</a:t>
            </a:r>
          </a:p>
          <a:p>
            <a:pPr lvl="0"/>
            <a:r>
              <a:rPr lang="pl-PL" sz="2000" dirty="0" smtClean="0"/>
              <a:t>ze słomy lub innych odpadów rolniczych</a:t>
            </a:r>
          </a:p>
          <a:p>
            <a:endParaRPr lang="pl-PL" sz="2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sz="quarter" idx="1"/>
          </p:nvPr>
        </p:nvSpPr>
        <p:spPr>
          <a:xfrm>
            <a:off x="457200" y="500042"/>
            <a:ext cx="7467600" cy="5973910"/>
          </a:xfrm>
        </p:spPr>
        <p:txBody>
          <a:bodyPr>
            <a:normAutofit/>
          </a:bodyPr>
          <a:lstStyle/>
          <a:p>
            <a:r>
              <a:rPr lang="pl-PL" sz="2000" dirty="0" smtClean="0"/>
              <a:t>Inną formą produkcji biomasy jest uprawianie szybko rosnących roślin. Rośliny takie jak wierzba wiciowa, trawy wieloletnie, róża wielokwiatowa czy słonecznik bulwiasty są idealne do pozyskiwania biomasy. Dojrzałe rośliny są poddane procesowi granulacji i sprasowaniu. Powstałe przy tym sprasowane kostki, brykiet lub </a:t>
            </a:r>
            <a:r>
              <a:rPr lang="pl-PL" sz="2000" dirty="0" err="1" smtClean="0"/>
              <a:t>pelet</a:t>
            </a:r>
            <a:r>
              <a:rPr lang="pl-PL" sz="2000" dirty="0" smtClean="0"/>
              <a:t> są wydajnym, ekologicznym oraz odnawialnym paliwem.</a:t>
            </a:r>
          </a:p>
          <a:p>
            <a:endParaRPr lang="pl-PL" sz="2000" dirty="0"/>
          </a:p>
        </p:txBody>
      </p:sp>
      <p:pic>
        <p:nvPicPr>
          <p:cNvPr id="5" name="Obraz 4" descr="1.jpg"/>
          <p:cNvPicPr>
            <a:picLocks noChangeAspect="1"/>
          </p:cNvPicPr>
          <p:nvPr/>
        </p:nvPicPr>
        <p:blipFill>
          <a:blip r:embed="rId2" cstate="print"/>
          <a:stretch>
            <a:fillRect/>
          </a:stretch>
        </p:blipFill>
        <p:spPr>
          <a:xfrm>
            <a:off x="785786" y="3071810"/>
            <a:ext cx="3175000" cy="3175000"/>
          </a:xfrm>
          <a:prstGeom prst="rect">
            <a:avLst/>
          </a:prstGeom>
        </p:spPr>
      </p:pic>
      <p:sp>
        <p:nvSpPr>
          <p:cNvPr id="1026" name="Rectangle 2"/>
          <p:cNvSpPr>
            <a:spLocks noChangeArrowheads="1"/>
          </p:cNvSpPr>
          <p:nvPr/>
        </p:nvSpPr>
        <p:spPr bwMode="auto">
          <a:xfrm>
            <a:off x="4071934" y="6000768"/>
            <a:ext cx="1143008"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pl-PL" sz="1000" b="0" i="0" u="none" strike="noStrike" cap="none" normalizeH="0" baseline="0" dirty="0" smtClean="0">
                <a:ln>
                  <a:noFill/>
                </a:ln>
                <a:solidFill>
                  <a:srgbClr val="7F7F7F"/>
                </a:solidFill>
                <a:effectLst/>
                <a:latin typeface="Calibri" pitchFamily="34" charset="0"/>
                <a:ea typeface="Calibri" pitchFamily="34" charset="0"/>
                <a:cs typeface="Times New Roman" pitchFamily="18" charset="0"/>
              </a:rPr>
              <a:t>( Fot. </a:t>
            </a:r>
            <a:r>
              <a:rPr kumimoji="0" lang="pl-PL" sz="1000" b="0" i="0" u="none" strike="noStrike" cap="none" normalizeH="0" baseline="0" dirty="0" err="1" smtClean="0">
                <a:ln>
                  <a:noFill/>
                </a:ln>
                <a:solidFill>
                  <a:srgbClr val="7F7F7F"/>
                </a:solidFill>
                <a:effectLst/>
                <a:latin typeface="Calibri" pitchFamily="34" charset="0"/>
                <a:ea typeface="Calibri" pitchFamily="34" charset="0"/>
                <a:cs typeface="Times New Roman" pitchFamily="18" charset="0"/>
              </a:rPr>
              <a:t>Peletu</a:t>
            </a:r>
            <a:r>
              <a:rPr kumimoji="0" lang="pl-PL" sz="1000" b="0" i="0" u="none" strike="noStrike" cap="none" normalizeH="0" baseline="0" dirty="0" smtClean="0">
                <a:ln>
                  <a:noFill/>
                </a:ln>
                <a:solidFill>
                  <a:srgbClr val="7F7F7F"/>
                </a:solidFill>
                <a:effectLst/>
                <a:latin typeface="Calibri" pitchFamily="34" charset="0"/>
                <a:ea typeface="Calibri" pitchFamily="34" charset="0"/>
                <a:cs typeface="Times New Roman" pitchFamily="18" charset="0"/>
              </a:rPr>
              <a:t>)</a:t>
            </a:r>
            <a:endParaRPr kumimoji="0" lang="pl-PL"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ykusz">
  <a:themeElements>
    <a:clrScheme name="Odlewnia metali">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Wykusz">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ykusz">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47</TotalTime>
  <Words>875</Words>
  <Application>Microsoft Office PowerPoint</Application>
  <PresentationFormat>Pokaz na ekranie (4:3)</PresentationFormat>
  <Paragraphs>52</Paragraphs>
  <Slides>19</Slides>
  <Notes>0</Notes>
  <HiddenSlides>0</HiddenSlides>
  <MMClips>0</MMClips>
  <ScaleCrop>false</ScaleCrop>
  <HeadingPairs>
    <vt:vector size="4" baseType="variant">
      <vt:variant>
        <vt:lpstr>Motyw</vt:lpstr>
      </vt:variant>
      <vt:variant>
        <vt:i4>1</vt:i4>
      </vt:variant>
      <vt:variant>
        <vt:lpstr>Tytuły slajdów</vt:lpstr>
      </vt:variant>
      <vt:variant>
        <vt:i4>19</vt:i4>
      </vt:variant>
    </vt:vector>
  </HeadingPairs>
  <TitlesOfParts>
    <vt:vector size="20" baseType="lpstr">
      <vt:lpstr>Wykusz</vt:lpstr>
      <vt:lpstr>Biomasa podstawą do ekonomicznego rozwoju społeczeństwa </vt:lpstr>
      <vt:lpstr>Czym tak w ogóle  jest biomasa ?</vt:lpstr>
      <vt:lpstr>Biomasą może być: </vt:lpstr>
      <vt:lpstr>Ogólne zastosowanie biomasy.</vt:lpstr>
      <vt:lpstr>Slajd 5</vt:lpstr>
      <vt:lpstr>Korzyści wynikające z używania biomasy.</vt:lpstr>
      <vt:lpstr>Slajd 7</vt:lpstr>
      <vt:lpstr>Jak pozyskać biomasę  </vt:lpstr>
      <vt:lpstr>Slajd 9</vt:lpstr>
      <vt:lpstr>Zasada działania pieca na biomasę</vt:lpstr>
      <vt:lpstr>Slajd 11</vt:lpstr>
      <vt:lpstr>Opłacalność użytku biomasy</vt:lpstr>
      <vt:lpstr>Slajd 13</vt:lpstr>
      <vt:lpstr>Slajd 14</vt:lpstr>
      <vt:lpstr>Slajd 15</vt:lpstr>
      <vt:lpstr>Slajd 16</vt:lpstr>
      <vt:lpstr>Slajd 17</vt:lpstr>
      <vt:lpstr>Slajd 18</vt:lpstr>
      <vt:lpstr>Zestawienie oraz wykresy przewidywanych  oszczędności.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Slajd 1</dc:title>
  <dc:creator>MisQl</dc:creator>
  <cp:lastModifiedBy>MisQl</cp:lastModifiedBy>
  <cp:revision>17</cp:revision>
  <dcterms:created xsi:type="dcterms:W3CDTF">2010-02-10T17:17:27Z</dcterms:created>
  <dcterms:modified xsi:type="dcterms:W3CDTF">2010-02-11T18:43:23Z</dcterms:modified>
</cp:coreProperties>
</file>