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70" r:id="rId8"/>
    <p:sldId id="271" r:id="rId9"/>
    <p:sldId id="276" r:id="rId10"/>
    <p:sldId id="274" r:id="rId11"/>
    <p:sldId id="277" r:id="rId12"/>
    <p:sldId id="27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B42-FCC4-442A-AD86-FCE92E82D18E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C615-E26F-4044-A463-E0FA572E56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B42-FCC4-442A-AD86-FCE92E82D18E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C615-E26F-4044-A463-E0FA572E56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B42-FCC4-442A-AD86-FCE92E82D18E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C615-E26F-4044-A463-E0FA572E56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B42-FCC4-442A-AD86-FCE92E82D18E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C615-E26F-4044-A463-E0FA572E56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B42-FCC4-442A-AD86-FCE92E82D18E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FDC615-E26F-4044-A463-E0FA572E56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B42-FCC4-442A-AD86-FCE92E82D18E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C615-E26F-4044-A463-E0FA572E56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B42-FCC4-442A-AD86-FCE92E82D18E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C615-E26F-4044-A463-E0FA572E56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B42-FCC4-442A-AD86-FCE92E82D18E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C615-E26F-4044-A463-E0FA572E56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B42-FCC4-442A-AD86-FCE92E82D18E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C615-E26F-4044-A463-E0FA572E56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B42-FCC4-442A-AD86-FCE92E82D18E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C615-E26F-4044-A463-E0FA572E56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B42-FCC4-442A-AD86-FCE92E82D18E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C615-E26F-4044-A463-E0FA572E56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E1DB42-FCC4-442A-AD86-FCE92E82D18E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FDC615-E26F-4044-A463-E0FA572E56F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4714908" cy="1541463"/>
          </a:xfrm>
        </p:spPr>
        <p:txBody>
          <a:bodyPr>
            <a:normAutofit/>
          </a:bodyPr>
          <a:lstStyle/>
          <a:p>
            <a:r>
              <a:rPr lang="pl-PL" dirty="0" smtClean="0"/>
              <a:t>LICZBA FI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2571744"/>
            <a:ext cx="64008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2800" dirty="0" smtClean="0"/>
              <a:t>Nazywana </a:t>
            </a:r>
            <a:r>
              <a:rPr lang="pl-PL" sz="2800" dirty="0" smtClean="0"/>
              <a:t>złotym podziłem, jest </a:t>
            </a:r>
            <a:r>
              <a:rPr lang="pl-PL" dirty="0" smtClean="0"/>
              <a:t>ściśle </a:t>
            </a:r>
            <a:r>
              <a:rPr lang="pl-PL" sz="2800" dirty="0" smtClean="0"/>
              <a:t>związana </a:t>
            </a:r>
            <a:r>
              <a:rPr lang="pl-PL" sz="2800" dirty="0" smtClean="0"/>
              <a:t>ze złotym podziałem. </a:t>
            </a:r>
            <a:r>
              <a:rPr lang="pl-PL" dirty="0" smtClean="0"/>
              <a:t>Podział </a:t>
            </a:r>
            <a:r>
              <a:rPr lang="pl-PL" dirty="0" smtClean="0"/>
              <a:t>ten można </a:t>
            </a:r>
            <a:r>
              <a:rPr lang="pl-PL" dirty="0" smtClean="0"/>
              <a:t>przedstawić graficznie:</a:t>
            </a:r>
            <a:endParaRPr lang="pl-PL" sz="2800" dirty="0"/>
          </a:p>
        </p:txBody>
      </p:sp>
      <p:pic>
        <p:nvPicPr>
          <p:cNvPr id="13314" name="Picture 2" descr="http://www.ttools.pl/storage/files/images/analiza%20techniczna%20skany/fibo/zaleznosc%20wspolczynnik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357694"/>
            <a:ext cx="4643470" cy="2105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</a:t>
            </a:r>
            <a:r>
              <a:rPr lang="en-US" dirty="0" smtClean="0"/>
              <a:t> w </a:t>
            </a:r>
            <a:r>
              <a:rPr lang="en-US" dirty="0" err="1" smtClean="0"/>
              <a:t>przyrodzie</a:t>
            </a:r>
            <a:r>
              <a:rPr lang="en-US" dirty="0" smtClean="0"/>
              <a:t/>
            </a:r>
            <a:br>
              <a:rPr lang="en-US" dirty="0" smtClean="0"/>
            </a:b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Poczynaj</a:t>
            </a:r>
            <a:r>
              <a:rPr lang="pl-PL" sz="2400" dirty="0" smtClean="0"/>
              <a:t>ąc od liczby 3, stosunek dowolnych dwóch kolejnych liczb ciągu Fibonacciego wynosi </a:t>
            </a:r>
            <a:r>
              <a:rPr lang="pl-PL" sz="2400" dirty="0" smtClean="0"/>
              <a:t>1:1,618.Występuje </a:t>
            </a:r>
            <a:r>
              <a:rPr lang="pl-PL" sz="2400" dirty="0" smtClean="0"/>
              <a:t>on powszechnie </a:t>
            </a:r>
            <a:r>
              <a:rPr lang="pl-PL" sz="2400" dirty="0" smtClean="0"/>
              <a:t>w naturze we wszystkich spiralach, które leżą u podłoża procesu wzrostu. Jednym z przykładów jest ulistnienie, nazywane filotaksją.</a:t>
            </a:r>
            <a:endParaRPr lang="pl-PL" dirty="0" smtClean="0"/>
          </a:p>
        </p:txBody>
      </p:sp>
      <p:sp>
        <p:nvSpPr>
          <p:cNvPr id="2050" name="AutoShape 2" descr="data:image/jpeg;base64,/9j/4AAQSkZJRgABAQAAAQABAAD/2wCEAAkGBxMTEhUUExQWFhUXFx8bGBgYGB0dHxsgHBsdGhwbICAbHCggGx0lGx0cITEhJSorLi8uHSAzODMsNygtLiwBCgoKDg0OGxAQGzQkICQsLyw0LCw3NDQyLywsLywsLCw0LCwsLCwsLywwLCw0LCwsLCwsLCwsLCwsLCwsLDQsLP/AABEIAMIBAwMBIgACEQEDEQH/xAAbAAADAAMBAQAAAAAAAAAAAAADBAUBAgYAB//EAEAQAAIBAgQEBAQDBwMDAwUAAAECEQMhAAQSMQVBUWETInGBMpGhsULB0QYUI1Ji8PEzcuEVgsJTc6IkQ7LS0//EABkBAAMBAQEAAAAAAAAAAAAAAAECAwQABf/EAC8RAAICAQMBBwMEAwEBAAAAAAABAhEDEiExQQQTIlFhcfChwdEygZGxM+HxchT/2gAMAwEAAhEDEQA/AGvCKnfy8oMg3vzk/wCORwaI9TEczbtyud7csI8QVgqkMdOoagklgL7dJ79sH4YTp87Np2WQNRE+WQf9p7+2MVdS9jSUfMRO15EyenufywSo8yJi25HSx6xJ+56YxSkTBAN5je2xNpmenQ4ZzWQCItSfK+1jf4pEk8iPqPXBoWyfrBjnIiP1+uM0wAbRc8yLd7HrhummqSEnaVA2MCCeQ3m/bCdWlJCootaDF43M7d+l9+ZFBsPlNEMWA0xafKCL3khu2w6zjTM8UQUgAlSoi3DqkLNgRqMiJgEasCThtOrXXWpYAw0liBzBMCABP3F8UnzaUvjUlOSAHQTJEBSbX1nTpEwJOHjwLZJy/EKtQAsy0qZOgeGpZ20rcAgRYEXmL88E4PRpq7OtMuymA1RywRR1ABUsSAbE9hsMHTiDVw5pUEqFGCsKhKTqJAIkMGBg+bscSeI8ddXSgtKkWBtogxFpBKzta0GNsGrY1pIrZrMrpYHxCSS601YDUJNiBHlXkvck6uSVbJ1g+qQrtBgtZe5hpbnpUiLAnkMIcT/aYU/w09ZsR4bAm+0xpIEnY9cT6H7SVqj6UVAGEiQgiBLco2m2Oe24NSW503D8iaTvUqVgxYWib7EFo8rc/SbQABhLM0hUJZaawDB80fITthihRYIpL0tJBtSEgzBXYKNpPviPn88KbSFO/XcdPXvjzJyc5WjFldyo1qU4YjyjV0J6bxMEgD6/Jpqi1aaq8BjYNOzAWnqp2PrjHDM4BUpuLqxGpd+c7df754HXy58UqklSY6Xm35fPFYJy2YvdvRq9aD5Sk4S/+oGFv9pAPzAw6GtyME2jeb/KcG/aGhBptTksVErHPQsj11Ax8sI0WLEOvlH4g1o7gfl1x0oJ8sTJjcXQXPorUxFit1PUc1OMZW4IIkEbe0/Pn8sH4cKbCrqJ0KtzFgWMWFu5wtmnI/iC6rsF/L5/fE+74URXBpJirVT5wv8AqVW0pO4Uc+3X3wSrmdKeGnmVL2mCf0n+9sT/ABGbUxMM92c7Ab6F/m+XrGHclUgEJMC7senToAenO+Ha3oKW41Q2Z6oETaRy63v0xgZ65cgC0InYbYRpM1QeYQB6iMMqlInyXjd58ojkvX1wMjV7hRtUyy1iHrzbaCfZQPYe3zxzHF2zHiG6gBrDSCB0gETER0x0rcToiQokgEazIAkX0nfbmPrgGbySoo1EsWuJMk9+wwcWR41XnwW30kzJ8VNUaHpo9RRc3BPQxzFvribW4YzVCxWOwEYabJEPq5zaJtH13w5kuNurEVUFQTAedLSN5t5his01vATki06dRGIGkkSLjmNxuPnilkuK1AASi2N7fkf73w/lMiH86mbyeonrjJ4eRUZTYHmOhuMReWLdMFG2VzhqtLAk9JgD0tbFWmNZIUaXHMQQfW2/fE3JZbS2n8QNwcWWpBGOmoFMTAEm3xDfaLwL746PilUeSmOLbJVbNVASGd553UfTTtj2NHzInzk6udpv8sYxqTVcfQ1d5XFlmpSDjX2C3gR77n/PbGtOkREPvcyRaAd4vEHbvhipnKO1GlUcixeoAFkf0hwfn8sBp5msB5XNMXPlVUm1zCiNupnD0h7Z56asSdQQm+qSRMcx5QFMzyjryxe4Vkf3igKa1r06zAsAZAcBh5WiTIO09pxDp5ioDL1SRyUqsT7iDeOt98P/ALKcVFOutNlULW8hZQi+eZpkhQNjYEbyLc8NGSuhWmdFwbgVBH0uPEIHlLA8oseUiSQDtq5c4ueyRoZqpChlPmGo8mEmxjUZEc+Rx1WVzC1TUp6mWshh0B+GwIYf0MIIJ7jcEYnVqgqIPEpeIusqVLedSPKYvaCDYRYb8jVxVC2chxCmNBRCV1xZRuC0mD0kD12wdcsQi638NNyZu2oA2BO5BuzG2m0ROHqy0kfRR8zASqFlBHqTYmfXtzOIOed3A1oS51EqSLQwUWIPOd723vidD2NcMofvVRqWXbQqgguvmYctpLch5j88Wcv+wVCgTUqnXeQ7PpAPedvcnHLUuE6m8RAUbUTr1EEEzYQQVNr+vLbHQV8xnaGVWoMwlSWsjJupgfEINmJHm5QZxyYGQeI8PpUG1HM0Kckk6A1RmNiRI0gCeSsLb4Vp5Oh4mvwqzObkeHFzewZ55zMY6DJZtdQOayaIwUnxEAAXVIkwJk7DdjG2N+KcPTL0qLUqbOrtqNVRJ0kDSpIugO9gQQpEjHatgddwH72niPSqK5QpIYR5SD5W3MQCQQbeb5Ss1kFhSQWJ62G/1jnyx2ZqU0GhVEbXvqOxknecTchTKjRVdCNwoEhW6gnkbyI/PHirtmN9KOyYsdOnuQ+H8GZsxqWFprvAHQ3A6m/vijxTJ0lHi0wQQLKPNrNoJ5zbfvPLGM3WNJWUHzapMD++Q+uNMhWIV2n4jpHoLn8h7YLyz1Kflt7klm0x0Ljlj2igwBeXtI3WJ7AzMY5Z6VZcwKKnUzmFm4YG8kdAJmdr+uK2cYkAzcW9R+E/Kflh39nqimpJHmCkK3Tr9jfkJ64XHknFty3/ACLky97JaijQ/ZimE0GqwP8ATtfqGkn5jHD1cs5YrUEBWgiNyDH9747XL8TKIzVCGLOSADytA25DEirxdtVgAJJiI3M/f88Ku2ZItr9RSUsba1cLyOfSkW8xp26FuvIKDMeuG8zVIpJTXzOzyVGwjZYAvc/OOgx0uRylKfEYB3qSb/hBMkAcr3J3PbmLjWSWkPGooVKg3WY1GADeYMT7+mL4u0wyTUTo446JO9zlalJn8puRaBcW7jl88YqZSqISoIHIKZB3uRvba8bYEauZWCAY2mdPLaAs7/3fFDKeKdoBO1rnvJ5Dqf8AFpKXOxmjG+BnL5bw11MJQRIjvYXtvjnxnpzKgIiIRolRePwlm5/SJx00agdRLBd/aJPYYg5jLrUZtC2Wx6G027cvbBxJaXb3H4RUzmS0gtziB67fqfbEvLcOJ9r3wXO5urFHWZKkAW+rRvNlnucV+JLpyzuv4hC25mxHYi98S8caV8g0JvYn5PIlSCDHfbFlaJYyd+VsJ/sjxBay6KkCqouOsC5HXvjFLj4o5mrSqq2kOdLAAwOVhcj2t6Xw87k2q3QYQkSM7nqdVmDgiov9JNxcCQT6cvpjXJsyk6RBZYhxf/cJEnnfocb1EBdynNiB3U3AP92+WGXRimlhcbNzt7eoxpUGv0lpRldoDVBBgCR10MeXa1tsZxp4LenzGPYsWOiNKD+G147+gt398eFFjMgCTtN/T4rcj7d8HOVPKDMlgroY621SB7HHsyq2KkgQLm1htcja+J1S3C3fAvUp6TANjAFiZIAm3KPtbGatAMpDAbllqAmFaJhryAeR3B68lqmYIeVpnUbzqjSbyLKSfQYo5nIsXCL5nAGuFgqG3BIBiJmDvbngXJbpGebnqtcHScIY1cwlQgGp4BptUCwGhwd53F5EdYPIRK9Q/vVWjUYqjM5DpcqejDkpvcemKX7MLUo1kpMTp8xExYFS3LkT6+22IP7QVqpz2Yp09KQpqa7M8aAx0iIDf7p6xiym2gwdkfi2SRTqDKalggN3Y6guoGzmRBkcosThurVZ9KVp8qg6hcuYsLwCIMDtvvgmVRWYHw5ZgIJaWJMKCIA8xlhN7hRawxTq0A1UUqTKXNmfVJN9JVP5VB8sqCSFIsRIK3K0N5fgetVNRgB5SzWkDQSpJ7iRq7ADfEPNZ0s6K+tqdNSKApadZgeQtIMzYzHS2LGazDNWzFCmQaWhZdrxfyLeZAIaVO6t8QgDGeHVdElgpcoFLLF4LSbXBMibbjGXP2mGO0uV0GjS3kJZjKNWZPEYqA+xNiA2kkTHmA/EZ1RHrdr8MVNTu0goBpEhbAC4BuNQkDlOOa4xnDNjthfK8WqN/BJkP5BOwLeWfzx567TmnF3t7dCL7RHVSRvmc9/EF+eAVq8nfG9bIjUIcFhMhrSYNwdvYx741yOXHiKryBuQQRYSTf2wmPFBK/JGWVtga7tU8h+MW+dtJM8uWNRVCws2Aj16n53w/Tr050EaTBhliVmx33HqfcXxGz3DK0qEGsMQAVn/AOQIlPU2740JJUntXz6CtXwEqZpTImQReOV7H2ODUHNMQfjbeOQ5D1PPtHfD+WigFRILLd3/AJmO/wD2jYDt3xM4zl2RtVMFkaSOZB/lPWOvPBSU9q2f1O26Ga1c6D2afmIP1jAKUncHBeCUqlUtqAWmAQzsLC3cXaYsL7bYYqcPRULK5VdemWFyImQBzttP2wjhBNpnabRQyNQiPQc5w3xKrVNN0SVYgbXMyIWL/h1EzsQMSBxAgAU/KI+LmYtvsPQYG2eYCAR5t/y+s4nHA4yUq/kdZKD5AGmD41ZmaPhXTA9TBB9Nu+CfuhEOg1K5063uEJsBA3+m8YQFNiDCsQN9IJjpMCx33xfoKP3cpVhfLYMfxbza9jjvHCeqT26l8GVx54IPFs+y12UmKAbTZblfhDdSNXmPQWjCuWHh1yXUimywH/DIv5huCZMenPFSrlWIDUx4iob6UYsSLyJZo9Rf0xPfijGCVBUi6kCYsYJ31TB2sY9vRi8U/wBH4+Mt3acL6CWfzQZw1Pzj4WpkfElwQIkXmQdwfkT5/MKFNOGJYeQnYqbCRHxAEC8ffBBlKaksrn+mQAwBEbze8CeQk7mcFzlGmRbko3NzMyRI+5tJGKd1FtMSkjm6eXamyuhazTA5C2w5EYt54MWZmOoG5JHybpsP7vhdM1Tdiux1QJnUe8W79Oc7jFbSgy6IDJBPlI2k3E81i46AjDuuR4iVKFEBbGxbTeeV+UTt3PbBKUSbjrH5W/v1w0tdxS8LV5SdTb7g85FiCAbG9p7Zo0aZnUDf4VJk9N9IF+lvpjjgBy3Y+3+cew81LoFjuB+uPYIRl6i36kC5EST69IHX5YFVLKBVteppAJvfcxzvaO+wwQZZjsAAIJJIHKYE32BH0xilw64tHOZEtEt02gbzbvMYSK3C3sP8NQmoqkCJkyvmgDUQLQBG9+fU4Y43niKDeAwpS01a8iS5BlE5swIgt+EC3ZjiVRqOXY6hKU+ViWaF1c7AlgPfeLyMvxCkUpUgukIBDFgNPxWi8SIkk3PIDFVUdiWm3aLf7L0NYpFWLeGTepclTqsDaYYq15iSPSLxrNRxBzOmGA1aTPwAeQgHkGkW2t1x1X7OZRab3LnUpYWhItIHOYZd+YPMHHL5LJavErMJaq7NMmVEmAOgHQDAySUEmxZzUORcIwrBUu4UwYPlJBVmtJ1QYAmbzc4WqKafmpgeJUGlQs2AtYm4ETbYCIjThzhvDTqKadPm1M52CiRNmgTYaZBn0wwvDEp1KlRNMnzILgkOJJble4m+xnE8mXu46mXST6i2VTR4iLq0FgNZ2ZlWGuDdp1ekdowjVLlwqfETAvG+KFatWWlCBIfzaPKN9+gn0xFzLVFYEK87gwd5x5U3HLlc49f7RlyztpNcHs5TrCfEGqD8S3B9xsfWDhPK1P4qR/OD9f0xah3Ylfi330mPeOu2/bEmrmKy1lFTUoJPxggmx/mv74fGnoa24IVvY29QM6qxIUkAxvcx/wA4JTo1KSuHJKsYUyYI5nseRHKMRneHF92EY66rmQrupgqTdSJBvzBtjs1x0pK/9AVVucrxDPRMYa4PmClLWzeZ9hfyry+e/wAsFz/B8tVIIdqRkEqfMhHMD8Sz6nCPEcjVAJEOvI0zqEDtuPlijyxnUePf+gJeRpm+KRtinwpvFp/xQdBkaJIL7FTYzEziDkMn/wDcqCT+BT25kc/THT8AyxZjVcxuF9fxH2Bj1PbHZ8qjF189gxjuKZnigMKICrYKNhjda+uk6r5iQGA66WuBHMgxiU+XVLVSAQSNKyW97wMNHioporUkCCI1DcklrSb7A/LD6Y6ax71v6fz/ANBvdsZpcCdoNVhSUfhjU557AxueZEYYzYo0xTXw5O4LEzEkSdMC5kxeI3OJWW4pqPMk++KWd4fWquGIVECgBqhC/IXY78hhJt613kqX8f7GT8ka1uIOF3gCyqAABO5gCNpwutYkyTJwbPcPJRQrBiZ3IQRtPmMn5cj1xpQ4U/NqYt/6i7+2EvFWqNHNMpcOzBVW0yIWSYmO+Fc0VMFVGkDy7ksbyzHckkdbCBh6nmBRolEdC72Z7wF/lAKy0nf2wkdDQEMsDtsDA/mNzsLEDA7NOONNye7ZsxOKio2LVK+qFBN2gkiTBkEdxfa+N6VSIMX9BtMbG3zx65B6ne0x0ABMgenQYHWy5EMSL/h2t6bDrH0x6VltJ5cuOW1oJF4GwPr1wUxN7/btuPrjxzOsBSJMbbSOh68vl3xuaBtvfe87feLd74axaA1aLIRPM7R3ub2MGf8AjBUpBQpM+ZhoOjUjbnc7+nScEyqjxILeUAwRA5fp774LXywUQHlCJ0tcj8RInYnrg2AqLwFagFTxWGrzEaZgm5Ek8jbHsTaNE6RERyloP1xnDagGKuvUygaGXbYgR5RfYjYyek9sU+FuCJOkwtl03KyC7CAW8xi3Q7HfE5qZdVVEaoSSEFwxXcu34rk7QOYgAYpJwytlyarCmnlGpANR9L7ggmTM3+ZVI5izV2enUeudT1GJ0qSohYChQ0GAWbuZJuTiVk84lRdFCkqrImq8tMTJAYxNiZMxawnD2bqIz+AULp+7O6hwZLNGkE7ahKjfngWcrUaKoHgO5CiFMAGzFNNt7STHUnbCPZgp3sdJ+z+eH7rV0yNC1NIa5Hllt7zN/cYjcHzVZsrTeNTMQADAAUwJY8hN5JJ+wLWU0qNWnSYFqykWkgb9DIu3Xl2wrxPNwtOkoFMUlAOoN5jG5IHfe92acDWpLbcROMhiqVzOlEZ2QgzDaf8Au/qUR2OwthjO1lSlobUWWNJjbYEEzeQPnHTAjTZaS0sufDf8LLpidoIPxL1EcsC45VAOk+aLEggGRY8iN+mPO7XknFpdH8/4NkaUSVWzeyzbce/L88a1MtUKhlV4jdQffbn/AMYRzGgD8YvMyNum3XFfg2e85UBtLEgkXKwYDW2j7ThMUdEW6MlW9xDJ1K6hH8NzDmZVrrNxtcaSRjo6+aalKqx08uf3wnx6s4UyzW/qOJXDs/4lASfNTJU77bj6EYnOGtqckq/IrfRBM3xxzUVJADMoNhzPpjHEKxZ7dcTQhFenIN2kWnkeuKgoybzOKOChJUugu7QtTpkm++C+EQZBIIwyKE8yI6bmdgLdMWHydN00BQDzMGV/qPPb54vS07jxxNq2RTkw4LtA0i77W9P5sI53jQWAtgBAHb+74a43XLt4VIKAN+QHc88SnFKhf43OzH/xH6jGWEbd/wAL7iyY2ckK4FSofDn4pF2/qUd+pjrfBeJPRVERaQZUBKhiSBcST1M8+/LEvTWc6iukH8VQx9N/pitw9qYAUnW0/FEC8WiZbYG/TB1OLWp2l0XQ5MmD9oqiQqqtMf0KBvfeMO5LiJY3Mk/XE7O8QomoWaiGJMk6mv09LRtywfh/EKEiMuAQd/Eb9cVlFJbQ3/b8nP3BcSzw8ZwbaTpE/wBNvynDIYqodtQU7Tz9J39uoxfyufFyFRBEllFwBvcyfliOnHHLE2gmYYBvmSLnvjseSUvBGPAaXIglfWZPPYfpizw7RTIsGJ3BExfuIxvS4hO9Gh6mn/8AqRj1ZKbaSlWmoImPNF+gj7k3wuRWqew0dt0UM7UDUyH3uUCkCD19OvrifoASVIINiDAIkmwPbvhqrllmVqIyqNpfWesgL9j7YVQLVYDS0kSCogFTz81gLf2cX7GoxjSds3xbcShQy9MrIBA07RF+vc++EAzKdMTzBE2+XLfbB1pgFhLMOUQIIuREdb43FYyCORiYm0en6Y2HEypVgiFaZOoAgAkAwb/WPtfDlNmXzGNJ3uZg/kLfXHq9YPE3m3mBIjlsNo7cvmxl8rAYEMbQd5Hb88dW4DbTNyB9fyxnG6KI2X/uQE/MrfHsHY4ocM/aHJ06Zqu6+LVJsqlionyqx/DvJBIux7YS4vxJKrqDI0x4hAMaSRqBJ+IgNqgC2necRKFEslIQCACQEXlckkTY8u/0xtxCi4LKywQsTBkgCVkzBsO23tgtp7giXFy6uX1oGBXSpkkAroTbaYZGFuR64lpl/Dofw5d2KhFknQTqDFRsLSSSbEdhi5SzQilTYNNcF26JChad7gAsFXfcnrgGRotSLU9RLU1hbXJaACSLX1c+TYZrqciF/wBdIBVqYSoRCoQSZMASTAA+d7Cce4Q7VGqA11LowlWG56SSI2GxtE2GH24J4ubSsrjwiHKufNBSUWoeQSZYHt3kWOH5WnRpstCKdOIrZpwA1TeYsLXN/wDJXQo8AhBR4RjgtaRU/iTpEFZQi8z3ItF8SeLRyA35R8+5xpmOMZRSadJGFM+bxGFmgRNht8okcjiXngDcGR2x5WdZHlaktuhPO10N8m4SsjsurTOxvsRII53t3xV4hXZhaozKdvMdsSOG5MaWOsBeZgk7fhEX7yQL48+eRNKAHQTuTeTEG1gPTBlFal1a+fyZ3aWlmozpZWpMZZR5Sea8v0OJnDabh3gMUJAMbA30k8gPiHuMFz9P+N8arcw5mIO4OkEwcVaGTWh/H1lmjyimYX3bcj2GDNxhaXXheoEurFctlnd1KqzEHlPOenrjoFyekSYB6FgI+uI+e4u9RQQ7FSJFyYHMdJm3tjTJ8XqGmp1XEqSQCbbb9iMSbm0pUvICkkWKeUYkMuguN4JOr3C/IYNnMzUVSIKjmSwE/M7Y5/JcTqPUcM5YBYibea32Bxn/AKvWZ9FIliNyT5V9T+WG0ZJbOthnmbVAirQbMoNywUmZ6bj329cZooVnw0AJ3Z28x9TBb2gYebOJP8es7tzVLA/9vxxyvPoMezGSRgWpUiDG7LAPrIn6YZL5vX2FtMm1sjUN2qUh6Fm/8RjOXyqKQTWmLwqH82GMotMjzqUIMEoxgHoRMD3tgy5NP/Ub3UH6gj7Y6TuNN0vb/ojVC/FqWVBEU2lhMhogSbxcTvuThWlw2mb0qsHpUEfUfph7N5WlPmfzECCoM7c5t+eBPkXXzDzL/MpsPXofX5nBhvFeJ36hbGlyVYUmHh+JMCEOqQd/h294wGhw1Yl6VWmOpkfR8O8OqACSYjryGFc5Tq1XLoQ6bKi2YdSQdz6TvicLUqv3YY8BH4KWjwqyED8NSVM+vwn6YzTy1VJDKFYXmx+RWbHnf88LnOrT8r2bmCL/ACOM1M8rRqpqwA6sCJ/qB+m2NCbi/NDKuo3kRBBM+23e/wCeK1PMswM2Ci0D+YfXb6DEzItQZdIVk2O83E3JIEb/AEGN8rlmCF2KqBBMMWIgxMBQI7zsZIwuB4td3v6mrClWzGDQZnnYcp9bbc998Ep0CsNBJmGsd50222J++B0a4qadJXQdipFx7f3yxnOVNBKxtHUdwI6f843FgdBVmLi5G/cjn0JPzw+mXZZZYMkR8vt6YkI/lbaxEAEz5r27Ycp1WVRM3iDcT2I2nBOZXVyBv8gPzx7EesIY3O/f9MYwTqF6FUI7Pl41kQUe9pNgZEi1mI2Bxa4nn6LmkK1QUb6tLESYsRJO3aDyxBPE81MGqtQC5FSmpBnaSItM4q8P/aAVU8N1VSDenUlqbek+ZGtGxUXtecUWli7l5szOU00qlLXUXQj23NlLQTccjIkwOmOd4m3jU7nTmaa+FWIFmQSJveAQfST0wTN8Uy2rTUV6DKfKGuk9Qbi3IkKRI63UZR44q0mVw9q3mnVeC1z7eXoOkYEpq6YmpKVG1QAJfQEpmmy3gaCGBO8GPI3qB0xP49Wq53S0qKSkEJqhYMEWMTbme0KMK8eq7KPLRRgAt+W2q9+wMwIvucZ4a5INQ/BS2JjzMQQT2IFgJ5n2hLOquIJZo8rgo5XhXl8RySW/CDC2ty+KwxLzesTAEDree0kziseIuIWFKn4eR9BA98DquJXUBpkTO8TBBI7ScYFOcm3K2ic5LI/BwI8L4gboFlSdTCLgmAWB6etvTGMxDRBBGqzA9D9Dh/ilJWQilGj+n8+ZP+6+ObVXpmV35g3B9cDF4pao7EZeTDZDLVKjmmq61mZ5ILySdgJ6/wDGKPEaq0dNH4gfifYEnmJ5DYm074Jwj9pGIVHEzygCPSLH3v3xni1Fas6YMSDHI8wcdNyc6yKl/fr8+pz42EOH0yCaTfCJZTz7r3vf3ON+HU9PiA+o97fkPnhSlWK+VpIA8pG4/wAYp0aQgVXmRTLEg2JgRblv88X0VHcFImZZahpsEs1SrpB9hMd7HFKqhpqUpxAIFubGLT6nFDKUQlSinSk7+5Akk/8Acfmel41TPBadGbsars47hoUekn6DA1fPnsBmprvSJhYgSSok/XD2RzfiLJetUB6FQPe8jCGbz7nWxQCdMgk+WI0zb4TETG5xPy1cKKlP/T1Tub+cgAKQYkiZ7HthHcun3AVeH1CXqFBuSQJkOBZhO0zse+KFCgpE0zpn8DbT0H8h7G3phCk6LqCsspW8kH4gFCsB1/EfbG1bOeIVZAQHNz/Na1twSJk8/UnCSb6Ae5qMm7Fm/GPiWQZ22InlywzlMwwurR/exB3HbBaWW8IqBYESv5j2wavli4LoPON1/m7gfzdufrv05pRp8AfOxvmMmlZIDGkeZUSpG+0jTfmCfTEKtWAqAK6tHNCY+ZUYHxOs4YBpAA1CD7A+s/K+GMrQSvBJCVv5vwv0DfynvH5YMW8cfHwx1xRZGYFVdFaktYcg0hh/tYeYHEriWS8JgKYbSRMMQxU9CV+lgTibns1madQU6qmlG46jqCLMO43xQy2ckAOodRsJuvodx6bdsGMdG648l8/oa+jM5Sg7crC5nFahmQqlFAIiDqEyDvvYDcc9uWMlKZpgq5XzAQVvJk77G3phFabdulo9DzPri+LHja1Lc04sSS1FGjUMqxMxe5iOn2xu5DlmHW/rtb1wk9zI3vIi4M3HtHLBJk8pPTnOwt1PTGmy4ItJFyTtEewHcbdPviktRSoL30iCPTEp2v8AkT77+k4IrtBMiCbjbft2nf8A5wTi3QzKlRIv11C/e+PYmeJN/CJ7g49jgUL5dVKAWdj+JhbeLSOnMfecEqZeItG0HcEib7REz1M43FUSDK3JGxgRPTf63xtRqKduW7fhmSQNvbf88ckxmI8WGumOcArNpKgggHuA1j0BxJzlA0dKK0M5l2aYCt8NM9PL5iB/MBynHQ55GV1BE6V1EEbmr5aaR/tXV1jE6jkKr1CVEVNySZvPmBi1xPeYGC66i1fIQ5dKlGm5QkMBqTYiOc8wTHY/PCbcJNRU1sV0qZAMTEDleDb53xYyihIJadcll3CnnHMGw2ibzidna7LUB/Cbai95N4g3I9JxnyT3qJOUd9hvg/CENViTqYLtqYlfNeJ5T6jBOJ5CRe5G0nEvKZyWapS1gzE3ABNzsQTJIJmNxiqvE6wYPGrTsCIDSI3HIdTiE8c4y1HZIxkvKielF6I1Exay8+vsMSKme1HzrB6r+n6Yt5nia1GIemyk9ww/KMSK6qSNJFzYGxPa8YSNveaoystcD4XANdvh2piPiMDzX5Df1jEniGXek5emxBbcbgjeCOfPF7hfFa5pMzqhVSEQBdMmNvLAAA6DEjiHGEMh6RU9VM/kMJCcnkd7rj9jpLyEEzGt1VhBnkbbE+o2746rM5OUqb6RoX1sS0HrGnHL5aopqUmUgjUFMmOfOdrGPljquN1aOuPEZStgfMB84jlimZtSSXzgV8CeZzJqsWvTqDYXgj+WfxCPsMRqVLVXc6N91mzD8Q6TN+84uFWZTDJVG9wJ9ZAj6YiZZtFYgiNUHy7gjmO8cuYB6YCe2wEthvi+THhIVYtDSqssuoEgpO8TG/QXvjOUpLVUSpZwAFDBQASd7cwDPtjo1Vnpg6lCx5nAF+/QW3t8sc/W4dctT+EXLkfF8/vhFK0AdynBUFQKBamLmN2a/wBvvjajkx+7zHmBDj2Mn6ThGhxivTAchWkixkT0HXbGf+u1KYRTTDK0jczEQbx0PTA8fl86nUy94OtNPPdT3H67e+IdfixSNKEtJWDIgqYINpnEuvxPMrWVRUITTqEAC17TE3IjfDrM9Sg7OZZXBJtz8t+vK5w3dbpy4b/s6khjMN+9aqbaQ5JNNoiSNgTN9XU9umEuFUyDB8pG4Nog3B+2HKFDzk9yR+mHONZcvTNWm+iool7DzgDfs4Hz9dxkkoT0Lh/QKWrYZamtWnoqqr05sSwUqeqsdj22PTELM5AUqhpqSwEXMcxqgwSJE8icS8rJaWJ95J+Zx0vDW8UCm/orDde3de31GBGPdPxPbyGVVRplMwjAKylOjL+Y2P374LUZabaGcSQGQx1kWnnPLt0wJ0NKfMpiwIv9N8YzSCoddVQ2kBRYeUTMiBG8XIONPZ45E9/0mrEpRVSMwxJtEncX5bi/688Npk5p6pAi97dvTl2wvQOoWNxeOfr6fcdJw6cwDStE6ZiJuLH+/XGptLkq2ImnziT19MFpLCyATeGttYwCQd4m3b1wBgTcCBzBNtt+ovjYZtiosQLWX0Jnv1nBCGRoES47A2+rYxgC6uREev6HHsEBnxWQXo041ATpqDcKdpAIvHttY4Jlc1UPlVEJnYKDuBckm3l62GM5qtlndijE/gVvTShInrER0NsM5VSab06YXVWqojMDJh9RYAg2AVDPc/04s0LYvmONVQxKrRqE7s1ISSRpJsZMrC+g9sZyvFAukvlk0kR/BJQgdhJXra2NsvlStMOUGlQbzba5jcjtvhDxhqQEKLBrGwDKWBI+nrtOJSbSC5UrHK9bLmkz02qCDs4AYR3B0723xD4drq1jrlV0wFIkgxvIvJkzFojHuKujgIOpLXi9otzsB9MC4dmyDKm6Lb/md8ZLpWupncm46kWc7V8E0lB8ouEAg+WPiJBMHblitmqlKpdaqSOWoSDzBBxzrZ9azqag0KIgk/O+1+WEc7xJVJFICQYPltIJBuRN+2DLE5pW6LxV46kXK3D/AMRFuR6+n64l57h4bkOwgfngOW4pmahp06byIl/IkJeDcoZvsOdsVGRyPiDcpKr6chbEljyQfiaM04JPYZ/6rlVpJTE0wo+FUsCbkzzJPOMS+JNQ3JO0/B1xrUyhapTV2VU1w7FeUi/ryHti5xHhJbzaIB2m1uWMk1HFPeT33+bHSTl4qOFqlZ8pYzyg+31x3Ob4xlHbwxNRwIOkWJAvBJGr2tjn81kKYMM6DsLkfLbCX7zTFQMpJYGZAP5Y16O9jcW9hC1WzGX50mB7p+mJWdef9KmRG0wMdgc9R8EO4BbYhRJPe+wIIM+ovGOdz/FmNqVFV6EmT9hieKUpdG/f5+Raoe4JnAVKvIDRrESRHMjmP6h8sVs4mp/CHwLBP9R3A9McQcg5/i1KjLpuCDpiegHPl1xd/Z79oj4misoKGwbYgxbVyMm1tpx0oSVuO/5+5zjfBQzmWD1FQbU7kdzt8h98LcQymqsgAsqSfc2+gw/wOpTqMw1jxCSWU2Mm5sd/bCGa4utPMVNSORrKjSJMJ5Z32tOJxb1Jen1F0s04jkRqpmLwyi29wfscWcjw8FSrWDrpP5H1Bv7YVzudpV6S+C/nRpKxeCIPrfTtOOSo8Rrsb1KrT/WQB7CwwyjkyR08UNprdlDj2crZcqqgA3Fxq2vY7GxmY2wrkeKViw1uXU7qYCnsQBthziK1KmWYsxY0tLC5sDCtvJi4OI2SzMRKH5/8YalJO1uuoX6FDiuQFOosf6biaZ7bEeqm3y64Y4dlyGBXFBqq1KCrpJvqWQPKYg8+dgR6HljbhmUIa4thJTbj4g6La9TXi7HUVBAIVXK2nmD67A9fWbCy0FgSwB5T22nthDx1rGpUiTe5uREADa4Igf4xg5mwiQQb7XtaesHmeQx6WOMoxUWzc0ug7UqamiYAm1hNxYHYRe/pgtM6GiYsZjpeZkXvjCxq+Eat5B7D5nvtjbNU25SI+/26YY4HTktdhJO4sIHM9LX+eKlPLCNLsSw2j6C+JmTKNJZiAAf+29gRHUcueD8WqgmdUgiLRPX5Tjk7OEqtdCxIJAnYf5x7CZcrK6Nj0P6Y9ifiJ+Mm8LlaaK1NoamWUE7yCzRa0SD88dYWdaDVF1l1UQslySpOltpJljg1LNDSaZggghvfePtiVwzNPTGliJBMweht78/kOWM8e3uUZPTv/Ye8iBNZ/DIdyWcLCkyTDraP924/sMLXB0hyAxiAZIQCVbTpN2kD18vpib+1mVrVq6mlOh1GqGCwwLTz5jp0vinluF00QPrdnTe6wQTexEkao5/pjUu1Y9MdXMugeRdaMzI0neOdxsRy22+2AVviEjSsnfb1Ik/fAqNeASgiFZmkEN5VAAk3gkSfXth/L5lagMlVaLr0BveSSeVt+W4w8sR0lqRNUm+kyIMsTy9CMC8AwFCqq84JJNjzjb74p/u6BSCIHIWn/OAKwMRPLkOXvvhFGhVj3tjnDVbxdVNTCgLraOYHlAXleYtc4qZTIwraTqIMN2MA/njnvGekV2giW0sCZnaxABsDflbri3l8zSNMuAUO1r6uvORe8HGTtUG7k2GUI1qk/YXzVLSfMYP98sT1UVHSmpZmZgOwHMydgBJ9sGy1UVtTKrBVMSbSe3b/AIwRsvBlRBFwQTY9cItlTe5nremEzPDJY+Un8788TK+TSn/qED+lbnDXEOL1GWDVMAbKNM+pXf3nC2TyhZA5XckQPa998LBZElrdL0EaSLP7JutdHTTHhwRfdTPyg/cYZ4iaWXEFRUqm6p0HVjyHbc/XCfC2/dtVUgKpUqCdiZBsIlrjHN8QztR6uoFh5tU76j1PX02wqhKc3ofh+/kdtVlHMUK9YgvHYQYA7CfvON+IIaCCYaq90UgWH8xjl2546YZujTyy5mpsVBVP5nv5B7gyegJxxQ4kz1jUrebUZJ/l7AdALR2wceSWThVFdPP0/J1VyH4dlXkHSAxMgiQZ33B3nDfHWLV2UQWUecx+I3P1PpbmcdHksoqnxnI8NU8QEbEASI9Tb1xw/wC+HxC7QdTFiO5Mm/vimLM8k3NdNjqaRb4BQJrrc/bl0GOf4bm1DCxHQm/2x2vCM1RBStMgkgpHm25cjvvOOOyeUgD74XG3KUm76fc5xajbOy4ZoKv4jKabUyrMOSsLGN94O02tjnqGTGzW7f5watkToRxBIEfIyPuLY8mW1MdVmnzev64Maim7uzqWnYo8LSxpmwawO5B5H1x6tVcUyrVLAlXC9jz8txy3i1+7eXpmnTZiQDHlJEz29emI2Xo/w9KgyLgtubzNoM3Aj74p2Vam2/M04lUbMUKKKpABE37cpteI2G3K2CZOgGMavxE7EmO0bHkcaQ6keaOdzN+ncmBzjbGyEgaVJ7Bdth7zvjZ6lLDoArMsidum0Gbf3vhvL1tXmkgyQAYhgPbmZE8sTOKmAI+cc4+mCZRmqUwAOWkuYkAGSBHLbcX9b4h2iTURJspeGNWrUwZ18zGCCeRNpE7dTHUYQzQFVROlGLgRcTNtto5/5jDeWIRxqJsBeJERuSOxJ2HPrOB5fPoapZ1YgjzaQYsQQQRIFvNJ9cZsc3ZJSa3BHMIvlFFGA/EXuep+IRJ5Rj2J1RIJDG4JBi95vj2NXeI7VE14RXLmDYAST/fPG/FsqlPTUpliHJkEzBJkRA2N98SM1malMCBFEGF3IB3iT+LnhtOICohExP0OJPC71rjyJdKK+WoI6+aS6gkEGwMbd/8AnAK+Z1ZeqoALeGYtM2kD3gfTE3hWfi3Mb/nh3hrgE9RMdI7d8J3Di/PhoKk0Y4RlwTDrpuQ6nc2BHpvMDG1XhiU8x4dKVVgCuq5ZiASATuBe19ze+CZx1WopXdxLX3IhQfkBhbPUlqVQ8O2kDUI8oNouL9N+eHxZ5PJrk9q49TQs1uhqllw41K4IUwbm1pHwgjoQbc8CqUXI1FQFE3W+0TvfbtjdUWhW1hzDKGenqtEyxjkOczNz79ZmeH0yqVKexAYiZsYgjfkT3xsS1RUkUtHEZkEkQL3tHryjf4jiv+zHEJUUtQKqpmmRKsoOsnSwiY1KesqcWeNcHFSgzGxWPMqyQPb4j2g79b4gcJ4Y1GpqZCC3lEC2lh8V7gzaDPth4bMSdSRUylWlpKog0pYQTpB3YAsJIBMTfpNsT80jNOoWF+w9dvrhenxQ0GYKFfzElWBgGQLEERvOI3FczUrnzExvpHlXrt+Z36jGD/533jktr3DLGmuRzL1abvpp+aBJImBy6ScWctxBadPT4QZhJF7SY+Icx2B6XxB/ZnLIpqOzBSREG1pBJ7XA379MdFmMuQIFyYJPSdvf7Yn2itWhrYk4ad62JNYPWc+IxZiLDkIuBEQB2GCZXhQVWeodNNdz1PIDqThzLIKboxGoCdRB7EW77W54V4nVNcxGmmvwp0n8R6sevSItic07UVshHHbUyVWYVqmwUg+UDp09be+GcrwzUwX59hzPsL4xRyZDCBcERjoM7SFOkP5q1lj+SAxPpBA9CemGlPdQXsJTluRs5xdvCNFTNNnmI2VY0iehIDEdfqvTyYYBuvXDbcPJawtt1m2/5++HEypVwByAkdZE4rOo7QQXchTO0CqUYsQzH6JgeUoQpkQFUTuecE/Mzjo+KZZWFNVklZmx/FpjcdjjC8NK02kxY/a31jEYSbik/P7jrHJy0muQoL4UllCzIJIg7yO9pt2xAzjeLULINAnyltmAkSehJvHU98CrUqdpedN9IkgEgBtrEkA/2MZWuvg6I0uGkMDIINiva9wfUY2Yezd03Ju2Xiko0htqjERqIC3CsZAYAwQLR5fv1OGKOaLw2nSwsw2n6yu/ocSkq69UbIBqgxzuTe9yPYYbKwgCEgT5yP8A4yDGo3Hri6SXCDbqhiC1QrJAB9BMSQSeUi/pYYVqVYYMxmP6wDIAF+lv8GZwwCFsDAWdRIgm94jc2/sYTzVMCJZQWEgmblZkWBiTf33x1hoXzmaZuR7W5dZvjTLVTScMF5W5CwiDsSO04arAhQWWzgEGwJESDvtHyn0xg0IuwOkiVleuxveJEH3xFwvZgcbHKmeiy6tLQ06ibNHlMepWcYzfENJldHOxAkT36xzxjQa6hNP8RQQNNtYnUZ5KwknvPWJzWysFXMLpnWHEEHVEMDsIvOA4Y10Itxjs0PZ3hpaozBmVSZVRyBuNje0XxnB0qLzSm3dqbE9gSHEwLbcsex3hZFZUc1kOMiiTTemAvNCAQe/f1wvxHJ0VBq0UkTOmTA6wPy7Wwg+fWoumoonkTy9e2PZbMBTG3YzB998P3fVbPr6nFnKLRr0yQoSqNiNj6/39sBylOoKgESYE7WPMXN+sjriZTLUnJA8puCNiDynYxt7Yxm67CqKi7GDHpa30wUnGW3VHFvi9IoyzuBtNrk8/bD2QzcI0xpKe3KD7YmcXzQakjkeYGD6f5vOFK+Y/hwDYkCfS/wCWM+XEpx28zuHaKWXyL5jMGHVUJWIkny6d9gBY88E/ZjipoHS7a0ncSQP6hzj++oxpwdtCseoKj3t9pwtxXh9OnTpeGg1iooUAXYkE9dRiJ9uWDgzyU9EuNki+OdqmfQ8vxynfQQDYQdxexg3AMx74I9VKzA94v1EWkTfbHzCrQJnXuGjSBcbm/W5nmd5wfLq1ONBKgnVCMYbu3Ixy732tjY2Vob44iaytJY2LzI8wJ/mvHM+2JbU4IAvI5CbzYERf/nD1YMzMzSS25PPueR9cZpU1Onpzg/Pf9eXfCWFLoMcBZEMuGiD8IkzynYaR85KxtgvGOLE+WgrREM5UzcbAcvf/ACtlzCMiD4zcnoBtf1vH9OFlpGDMtAvcAXN/SbbesdUeKMpamFjFKvVp0VBTyE6RIjmec8j7+mGP2fy5c1AbmQeW8GRb2wjUc6UQGyTA6FmLGeu4HeMUuHo1RoRmpxdiCRAG9x0tbpGBlxRlFpbNi6U9mF4xT8FLjzPIHK0eYzytb3xOoV31ISNNMeU2A2LHbfc2+3PBM6itUJBMFouZJAPM77Y0qUCtViOTm3Uzt8rYGLDohXLElCk1E6XLcPLQQJBuDiFm+MN4hZFGlDM/zAWE9rg/piglV9DoKhChSQAbjVeJH27npiJWOhDoEgqQ0wbEi1vhFxc9DgYsOmTctxo41GOxYz2fqOhqK0A6RKGLEkAGOkn0wtkM81dylQySpVWckXjTHSZP64ncOruA6MP4bBRpuQNDqygfW/rjNOnzaBJJNyOo9oJxeUU1Q8JuLs2cBlgmDHT8jb+5wBVmTAGwJuO46CNsONGqAYk7tPUTsftzwlVRVa0CeV+8dbn6YAA1XLAsNHlIgQx3adwBuIi/r1wxTVmPlm40jVGkDdlJBg3/AMbEKaA/Nj6A8+QHLY9PecUEldIpr5N+UkgGZiNiYO+2JZculbCTlpCpkDBS4Yre9uZUexj1gYU4llmp0gxBB1QxYCIM8xuT7j0w7l3qEBlA1N8IFlAHMjrsfT1wOhSFTy1VBmdxzHltBsRPvjLHLLdt8EY5JbtidFVOkbSPLIAnnMeg7csEWnLaQN5IPOw26WHpz3wbOZREZdPmYTqEbdDbYQDPpOBVabA02aQD5k0iev1/IjqMbISUlaNClatAWKx5h/DJgkyfUQPQG/XbDmXq1iQmpHpDY3BBW1mAkkyfK3L0wDOcSrFGDhCS1waa3ANgYg78je3fAEWXBYQvLTO0yBFzItJmPlhM2yMmdvlluhmIUC9rWA/XGcTkzZUADYbSFJ9yTM49jEpe3z9zKc+ghmIsQdx6Y6LhdMPSYOAw0n4hPXrj2PY2Zf8AIjQ/0kHgfmSpqvC2m8WOJtQ7DkCYHyx7HsaFyg9SkHIQQSPMOeOgzOUp/ulc6FkJIOkSLi4x7HsYO0OpL/0vsNHkl5f4B64m/tfWZVpFWIIDwQY5r0x7HsU7P/lX7hwfqH6SDwksL0723vh9qYkCBEC0dhjGPY05OTXEG2yf7B9sEpHfvv3uN8ex7HBA0929fzGM0j5T6n7jHsexyO6GtT4z/uH/AJYpZC2uLSn/AJLj2PYK5B0F85z9sEP+q/8AuqfefvjOPYLAxvgwl2nqv/5LiRnGMC+//wDWMex7DIBtVEVGj+98bqP4J/8AcA+2PY9hXwcjbSNQ/wBg+2EcwohTF4F/lj2PYUZGCxVqZUwZFxY/TFvctP8AIfuuPY9jL2lboz5eUK1arSLmx69xitSUanMbAkdvJj2PYxZOnzyIy5RrRUfwzzKye/xYhx/9Kv8A7rD6Y9j2N2Dl+35L4Pn1FapmmJ6/mv6n54ZYxSMciY7bY9j2D2nhEO19DOWuvufucZx7HsRaM7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data:image/jpeg;base64,/9j/4AAQSkZJRgABAQAAAQABAAD/2wCEAAkGBxMTEhUUExQWFhUXFx8bGBgYGB0dHxsgHBsdGhwbICAbHCggGx0lGx0cITEhJSorLi8uHSAzODMsNygtLiwBCgoKDg0OGxAQGzQkICQsLyw0LCw3NDQyLywsLywsLCw0LCwsLCwsLywwLCw0LCwsLCwsLCwsLCwsLCwsLDQsLP/AABEIAMIBAwMBIgACEQEDEQH/xAAbAAADAAMBAQAAAAAAAAAAAAADBAUBAgYAB//EAEAQAAIBAgQEBAQDBwMDAwUAAAECEQMhAAQSMQVBUWETInGBMpGhsULB0QYUI1Ji8PEzcuEVgsJTc6IkQ7LS0//EABkBAAMBAQEAAAAAAAAAAAAAAAECAwQABf/EAC8RAAICAQMBBwMEAwEBAAAAAAABAhEDEiExQQQTIlFhcfChwdEygZGxM+HxchT/2gAMAwEAAhEDEQA/AGvCKnfy8oMg3vzk/wCORwaI9TEczbtyud7csI8QVgqkMdOoagklgL7dJ79sH4YTp87Np2WQNRE+WQf9p7+2MVdS9jSUfMRO15EyenufywSo8yJi25HSx6xJ+56YxSkTBAN5je2xNpmenQ4ZzWQCItSfK+1jf4pEk8iPqPXBoWyfrBjnIiP1+uM0wAbRc8yLd7HrhummqSEnaVA2MCCeQ3m/bCdWlJCootaDF43M7d+l9+ZFBsPlNEMWA0xafKCL3khu2w6zjTM8UQUgAlSoi3DqkLNgRqMiJgEasCThtOrXXWpYAw0liBzBMCABP3F8UnzaUvjUlOSAHQTJEBSbX1nTpEwJOHjwLZJy/EKtQAsy0qZOgeGpZ20rcAgRYEXmL88E4PRpq7OtMuymA1RywRR1ABUsSAbE9hsMHTiDVw5pUEqFGCsKhKTqJAIkMGBg+bscSeI8ddXSgtKkWBtogxFpBKzta0GNsGrY1pIrZrMrpYHxCSS601YDUJNiBHlXkvck6uSVbJ1g+qQrtBgtZe5hpbnpUiLAnkMIcT/aYU/w09ZsR4bAm+0xpIEnY9cT6H7SVqj6UVAGEiQgiBLco2m2Oe24NSW503D8iaTvUqVgxYWib7EFo8rc/SbQABhLM0hUJZaawDB80fITthihRYIpL0tJBtSEgzBXYKNpPviPn88KbSFO/XcdPXvjzJyc5WjFldyo1qU4YjyjV0J6bxMEgD6/Jpqi1aaq8BjYNOzAWnqp2PrjHDM4BUpuLqxGpd+c7df754HXy58UqklSY6Xm35fPFYJy2YvdvRq9aD5Sk4S/+oGFv9pAPzAw6GtyME2jeb/KcG/aGhBptTksVErHPQsj11Ax8sI0WLEOvlH4g1o7gfl1x0oJ8sTJjcXQXPorUxFit1PUc1OMZW4IIkEbe0/Pn8sH4cKbCrqJ0KtzFgWMWFu5wtmnI/iC6rsF/L5/fE+74URXBpJirVT5wv8AqVW0pO4Uc+3X3wSrmdKeGnmVL2mCf0n+9sT/ABGbUxMM92c7Ab6F/m+XrGHclUgEJMC7senToAenO+Ha3oKW41Q2Z6oETaRy63v0xgZ65cgC0InYbYRpM1QeYQB6iMMqlInyXjd58ojkvX1wMjV7hRtUyy1iHrzbaCfZQPYe3zxzHF2zHiG6gBrDSCB0gETER0x0rcToiQokgEazIAkX0nfbmPrgGbySoo1EsWuJMk9+wwcWR41XnwW30kzJ8VNUaHpo9RRc3BPQxzFvribW4YzVCxWOwEYabJEPq5zaJtH13w5kuNurEVUFQTAedLSN5t5his01vATki06dRGIGkkSLjmNxuPnilkuK1AASi2N7fkf73w/lMiH86mbyeonrjJ4eRUZTYHmOhuMReWLdMFG2VzhqtLAk9JgD0tbFWmNZIUaXHMQQfW2/fE3JZbS2n8QNwcWWpBGOmoFMTAEm3xDfaLwL746PilUeSmOLbJVbNVASGd553UfTTtj2NHzInzk6udpv8sYxqTVcfQ1d5XFlmpSDjX2C3gR77n/PbGtOkREPvcyRaAd4vEHbvhipnKO1GlUcixeoAFkf0hwfn8sBp5msB5XNMXPlVUm1zCiNupnD0h7Z56asSdQQm+qSRMcx5QFMzyjryxe4Vkf3igKa1r06zAsAZAcBh5WiTIO09pxDp5ioDL1SRyUqsT7iDeOt98P/ALKcVFOutNlULW8hZQi+eZpkhQNjYEbyLc8NGSuhWmdFwbgVBH0uPEIHlLA8oseUiSQDtq5c4ueyRoZqpChlPmGo8mEmxjUZEc+Rx1WVzC1TUp6mWshh0B+GwIYf0MIIJ7jcEYnVqgqIPEpeIusqVLedSPKYvaCDYRYb8jVxVC2chxCmNBRCV1xZRuC0mD0kD12wdcsQi638NNyZu2oA2BO5BuzG2m0ROHqy0kfRR8zASqFlBHqTYmfXtzOIOed3A1oS51EqSLQwUWIPOd723vidD2NcMofvVRqWXbQqgguvmYctpLch5j88Wcv+wVCgTUqnXeQ7PpAPedvcnHLUuE6m8RAUbUTr1EEEzYQQVNr+vLbHQV8xnaGVWoMwlSWsjJupgfEINmJHm5QZxyYGQeI8PpUG1HM0Kckk6A1RmNiRI0gCeSsLb4Vp5Oh4mvwqzObkeHFzewZ55zMY6DJZtdQOayaIwUnxEAAXVIkwJk7DdjG2N+KcPTL0qLUqbOrtqNVRJ0kDSpIugO9gQQpEjHatgddwH72niPSqK5QpIYR5SD5W3MQCQQbeb5Ss1kFhSQWJ62G/1jnyx2ZqU0GhVEbXvqOxknecTchTKjRVdCNwoEhW6gnkbyI/PHirtmN9KOyYsdOnuQ+H8GZsxqWFprvAHQ3A6m/vijxTJ0lHi0wQQLKPNrNoJ5zbfvPLGM3WNJWUHzapMD++Q+uNMhWIV2n4jpHoLn8h7YLyz1Kflt7klm0x0Ljlj2igwBeXtI3WJ7AzMY5Z6VZcwKKnUzmFm4YG8kdAJmdr+uK2cYkAzcW9R+E/Kflh39nqimpJHmCkK3Tr9jfkJ64XHknFty3/ACLky97JaijQ/ZimE0GqwP8ATtfqGkn5jHD1cs5YrUEBWgiNyDH9747XL8TKIzVCGLOSADytA25DEirxdtVgAJJiI3M/f88Ku2ZItr9RSUsba1cLyOfSkW8xp26FuvIKDMeuG8zVIpJTXzOzyVGwjZYAvc/OOgx0uRylKfEYB3qSb/hBMkAcr3J3PbmLjWSWkPGooVKg3WY1GADeYMT7+mL4u0wyTUTo446JO9zlalJn8puRaBcW7jl88YqZSqISoIHIKZB3uRvba8bYEauZWCAY2mdPLaAs7/3fFDKeKdoBO1rnvJ5Dqf8AFpKXOxmjG+BnL5bw11MJQRIjvYXtvjnxnpzKgIiIRolRePwlm5/SJx00agdRLBd/aJPYYg5jLrUZtC2Wx6G027cvbBxJaXb3H4RUzmS0gtziB67fqfbEvLcOJ9r3wXO5urFHWZKkAW+rRvNlnucV+JLpyzuv4hC25mxHYi98S8caV8g0JvYn5PIlSCDHfbFlaJYyd+VsJ/sjxBay6KkCqouOsC5HXvjFLj4o5mrSqq2kOdLAAwOVhcj2t6Xw87k2q3QYQkSM7nqdVmDgiov9JNxcCQT6cvpjXJsyk6RBZYhxf/cJEnnfocb1EBdynNiB3U3AP92+WGXRimlhcbNzt7eoxpUGv0lpRldoDVBBgCR10MeXa1tsZxp4LenzGPYsWOiNKD+G147+gt398eFFjMgCTtN/T4rcj7d8HOVPKDMlgroY621SB7HHsyq2KkgQLm1htcja+J1S3C3fAvUp6TANjAFiZIAm3KPtbGatAMpDAbllqAmFaJhryAeR3B68lqmYIeVpnUbzqjSbyLKSfQYo5nIsXCL5nAGuFgqG3BIBiJmDvbngXJbpGebnqtcHScIY1cwlQgGp4BptUCwGhwd53F5EdYPIRK9Q/vVWjUYqjM5DpcqejDkpvcemKX7MLUo1kpMTp8xExYFS3LkT6+22IP7QVqpz2Yp09KQpqa7M8aAx0iIDf7p6xiym2gwdkfi2SRTqDKalggN3Y6guoGzmRBkcosThurVZ9KVp8qg6hcuYsLwCIMDtvvgmVRWYHw5ZgIJaWJMKCIA8xlhN7hRawxTq0A1UUqTKXNmfVJN9JVP5VB8sqCSFIsRIK3K0N5fgetVNRgB5SzWkDQSpJ7iRq7ADfEPNZ0s6K+tqdNSKApadZgeQtIMzYzHS2LGazDNWzFCmQaWhZdrxfyLeZAIaVO6t8QgDGeHVdElgpcoFLLF4LSbXBMibbjGXP2mGO0uV0GjS3kJZjKNWZPEYqA+xNiA2kkTHmA/EZ1RHrdr8MVNTu0goBpEhbAC4BuNQkDlOOa4xnDNjthfK8WqN/BJkP5BOwLeWfzx567TmnF3t7dCL7RHVSRvmc9/EF+eAVq8nfG9bIjUIcFhMhrSYNwdvYx741yOXHiKryBuQQRYSTf2wmPFBK/JGWVtga7tU8h+MW+dtJM8uWNRVCws2Aj16n53w/Tr050EaTBhliVmx33HqfcXxGz3DK0qEGsMQAVn/AOQIlPU2740JJUntXz6CtXwEqZpTImQReOV7H2ODUHNMQfjbeOQ5D1PPtHfD+WigFRILLd3/AJmO/wD2jYDt3xM4zl2RtVMFkaSOZB/lPWOvPBSU9q2f1O26Ga1c6D2afmIP1jAKUncHBeCUqlUtqAWmAQzsLC3cXaYsL7bYYqcPRULK5VdemWFyImQBzttP2wjhBNpnabRQyNQiPQc5w3xKrVNN0SVYgbXMyIWL/h1EzsQMSBxAgAU/KI+LmYtvsPQYG2eYCAR5t/y+s4nHA4yUq/kdZKD5AGmD41ZmaPhXTA9TBB9Nu+CfuhEOg1K5063uEJsBA3+m8YQFNiDCsQN9IJjpMCx33xfoKP3cpVhfLYMfxbza9jjvHCeqT26l8GVx54IPFs+y12UmKAbTZblfhDdSNXmPQWjCuWHh1yXUimywH/DIv5huCZMenPFSrlWIDUx4iob6UYsSLyJZo9Rf0xPfijGCVBUi6kCYsYJ31TB2sY9vRi8U/wBH4+Mt3acL6CWfzQZw1Pzj4WpkfElwQIkXmQdwfkT5/MKFNOGJYeQnYqbCRHxAEC8ffBBlKaksrn+mQAwBEbze8CeQk7mcFzlGmRbko3NzMyRI+5tJGKd1FtMSkjm6eXamyuhazTA5C2w5EYt54MWZmOoG5JHybpsP7vhdM1Tdiux1QJnUe8W79Oc7jFbSgy6IDJBPlI2k3E81i46AjDuuR4iVKFEBbGxbTeeV+UTt3PbBKUSbjrH5W/v1w0tdxS8LV5SdTb7g85FiCAbG9p7Zo0aZnUDf4VJk9N9IF+lvpjjgBy3Y+3+cew81LoFjuB+uPYIRl6i36kC5EST69IHX5YFVLKBVteppAJvfcxzvaO+wwQZZjsAAIJJIHKYE32BH0xilw64tHOZEtEt02gbzbvMYSK3C3sP8NQmoqkCJkyvmgDUQLQBG9+fU4Y43niKDeAwpS01a8iS5BlE5swIgt+EC3ZjiVRqOXY6hKU+ViWaF1c7AlgPfeLyMvxCkUpUgukIBDFgNPxWi8SIkk3PIDFVUdiWm3aLf7L0NYpFWLeGTepclTqsDaYYq15iSPSLxrNRxBzOmGA1aTPwAeQgHkGkW2t1x1X7OZRab3LnUpYWhItIHOYZd+YPMHHL5LJavErMJaq7NMmVEmAOgHQDAySUEmxZzUORcIwrBUu4UwYPlJBVmtJ1QYAmbzc4WqKafmpgeJUGlQs2AtYm4ETbYCIjThzhvDTqKadPm1M52CiRNmgTYaZBn0wwvDEp1KlRNMnzILgkOJJble4m+xnE8mXu46mXST6i2VTR4iLq0FgNZ2ZlWGuDdp1ekdowjVLlwqfETAvG+KFatWWlCBIfzaPKN9+gn0xFzLVFYEK87gwd5x5U3HLlc49f7RlyztpNcHs5TrCfEGqD8S3B9xsfWDhPK1P4qR/OD9f0xah3Ylfi330mPeOu2/bEmrmKy1lFTUoJPxggmx/mv74fGnoa24IVvY29QM6qxIUkAxvcx/wA4JTo1KSuHJKsYUyYI5nseRHKMRneHF92EY66rmQrupgqTdSJBvzBtjs1x0pK/9AVVucrxDPRMYa4PmClLWzeZ9hfyry+e/wAsFz/B8tVIIdqRkEqfMhHMD8Sz6nCPEcjVAJEOvI0zqEDtuPlijyxnUePf+gJeRpm+KRtinwpvFp/xQdBkaJIL7FTYzEziDkMn/wDcqCT+BT25kc/THT8AyxZjVcxuF9fxH2Bj1PbHZ8qjF189gxjuKZnigMKICrYKNhjda+uk6r5iQGA66WuBHMgxiU+XVLVSAQSNKyW97wMNHioporUkCCI1DcklrSb7A/LD6Y6ax71v6fz/ANBvdsZpcCdoNVhSUfhjU557AxueZEYYzYo0xTXw5O4LEzEkSdMC5kxeI3OJWW4pqPMk++KWd4fWquGIVECgBqhC/IXY78hhJt613kqX8f7GT8ka1uIOF3gCyqAABO5gCNpwutYkyTJwbPcPJRQrBiZ3IQRtPmMn5cj1xpQ4U/NqYt/6i7+2EvFWqNHNMpcOzBVW0yIWSYmO+Fc0VMFVGkDy7ksbyzHckkdbCBh6nmBRolEdC72Z7wF/lAKy0nf2wkdDQEMsDtsDA/mNzsLEDA7NOONNye7ZsxOKio2LVK+qFBN2gkiTBkEdxfa+N6VSIMX9BtMbG3zx65B6ne0x0ABMgenQYHWy5EMSL/h2t6bDrH0x6VltJ5cuOW1oJF4GwPr1wUxN7/btuPrjxzOsBSJMbbSOh68vl3xuaBtvfe87feLd74axaA1aLIRPM7R3ub2MGf8AjBUpBQpM+ZhoOjUjbnc7+nScEyqjxILeUAwRA5fp774LXywUQHlCJ0tcj8RInYnrg2AqLwFagFTxWGrzEaZgm5Ek8jbHsTaNE6RERyloP1xnDagGKuvUygaGXbYgR5RfYjYyek9sU+FuCJOkwtl03KyC7CAW8xi3Q7HfE5qZdVVEaoSSEFwxXcu34rk7QOYgAYpJwytlyarCmnlGpANR9L7ggmTM3+ZVI5izV2enUeudT1GJ0qSohYChQ0GAWbuZJuTiVk84lRdFCkqrImq8tMTJAYxNiZMxawnD2bqIz+AULp+7O6hwZLNGkE7ahKjfngWcrUaKoHgO5CiFMAGzFNNt7STHUnbCPZgp3sdJ+z+eH7rV0yNC1NIa5Hllt7zN/cYjcHzVZsrTeNTMQADAAUwJY8hN5JJ+wLWU0qNWnSYFqykWkgb9DIu3Xl2wrxPNwtOkoFMUlAOoN5jG5IHfe92acDWpLbcROMhiqVzOlEZ2QgzDaf8Au/qUR2OwthjO1lSlobUWWNJjbYEEzeQPnHTAjTZaS0sufDf8LLpidoIPxL1EcsC45VAOk+aLEggGRY8iN+mPO7XknFpdH8/4NkaUSVWzeyzbce/L88a1MtUKhlV4jdQffbn/AMYRzGgD8YvMyNum3XFfg2e85UBtLEgkXKwYDW2j7ThMUdEW6MlW9xDJ1K6hH8NzDmZVrrNxtcaSRjo6+aalKqx08uf3wnx6s4UyzW/qOJXDs/4lASfNTJU77bj6EYnOGtqckq/IrfRBM3xxzUVJADMoNhzPpjHEKxZ7dcTQhFenIN2kWnkeuKgoybzOKOChJUugu7QtTpkm++C+EQZBIIwyKE8yI6bmdgLdMWHydN00BQDzMGV/qPPb54vS07jxxNq2RTkw4LtA0i77W9P5sI53jQWAtgBAHb+74a43XLt4VIKAN+QHc88SnFKhf43OzH/xH6jGWEbd/wAL7iyY2ckK4FSofDn4pF2/qUd+pjrfBeJPRVERaQZUBKhiSBcST1M8+/LEvTWc6iukH8VQx9N/pitw9qYAUnW0/FEC8WiZbYG/TB1OLWp2l0XQ5MmD9oqiQqqtMf0KBvfeMO5LiJY3Mk/XE7O8QomoWaiGJMk6mv09LRtywfh/EKEiMuAQd/Eb9cVlFJbQ3/b8nP3BcSzw8ZwbaTpE/wBNvynDIYqodtQU7Tz9J39uoxfyufFyFRBEllFwBvcyfliOnHHLE2gmYYBvmSLnvjseSUvBGPAaXIglfWZPPYfpizw7RTIsGJ3BExfuIxvS4hO9Gh6mn/8AqRj1ZKbaSlWmoImPNF+gj7k3wuRWqew0dt0UM7UDUyH3uUCkCD19OvrifoASVIINiDAIkmwPbvhqrllmVqIyqNpfWesgL9j7YVQLVYDS0kSCogFTz81gLf2cX7GoxjSds3xbcShQy9MrIBA07RF+vc++EAzKdMTzBE2+XLfbB1pgFhLMOUQIIuREdb43FYyCORiYm0en6Y2HEypVgiFaZOoAgAkAwb/WPtfDlNmXzGNJ3uZg/kLfXHq9YPE3m3mBIjlsNo7cvmxl8rAYEMbQd5Hb88dW4DbTNyB9fyxnG6KI2X/uQE/MrfHsHY4ocM/aHJ06Zqu6+LVJsqlionyqx/DvJBIux7YS4vxJKrqDI0x4hAMaSRqBJ+IgNqgC2necRKFEslIQCACQEXlckkTY8u/0xtxCi4LKywQsTBkgCVkzBsO23tgtp7giXFy6uX1oGBXSpkkAroTbaYZGFuR64lpl/Dofw5d2KhFknQTqDFRsLSSSbEdhi5SzQilTYNNcF26JChad7gAsFXfcnrgGRotSLU9RLU1hbXJaACSLX1c+TYZrqciF/wBdIBVqYSoRCoQSZMASTAA+d7Cce4Q7VGqA11LowlWG56SSI2GxtE2GH24J4ubSsrjwiHKufNBSUWoeQSZYHt3kWOH5WnRpstCKdOIrZpwA1TeYsLXN/wDJXQo8AhBR4RjgtaRU/iTpEFZQi8z3ItF8SeLRyA35R8+5xpmOMZRSadJGFM+bxGFmgRNht8okcjiXngDcGR2x5WdZHlaktuhPO10N8m4SsjsurTOxvsRII53t3xV4hXZhaozKdvMdsSOG5MaWOsBeZgk7fhEX7yQL48+eRNKAHQTuTeTEG1gPTBlFal1a+fyZ3aWlmozpZWpMZZR5Sea8v0OJnDabh3gMUJAMbA30k8gPiHuMFz9P+N8arcw5mIO4OkEwcVaGTWh/H1lmjyimYX3bcj2GDNxhaXXheoEurFctlnd1KqzEHlPOenrjoFyekSYB6FgI+uI+e4u9RQQ7FSJFyYHMdJm3tjTJ8XqGmp1XEqSQCbbb9iMSbm0pUvICkkWKeUYkMuguN4JOr3C/IYNnMzUVSIKjmSwE/M7Y5/JcTqPUcM5YBYibea32Bxn/AKvWZ9FIliNyT5V9T+WG0ZJbOthnmbVAirQbMoNywUmZ6bj329cZooVnw0AJ3Z28x9TBb2gYebOJP8es7tzVLA/9vxxyvPoMezGSRgWpUiDG7LAPrIn6YZL5vX2FtMm1sjUN2qUh6Fm/8RjOXyqKQTWmLwqH82GMotMjzqUIMEoxgHoRMD3tgy5NP/Ub3UH6gj7Y6TuNN0vb/ojVC/FqWVBEU2lhMhogSbxcTvuThWlw2mb0qsHpUEfUfph7N5WlPmfzECCoM7c5t+eBPkXXzDzL/MpsPXofX5nBhvFeJ36hbGlyVYUmHh+JMCEOqQd/h294wGhw1Yl6VWmOpkfR8O8OqACSYjryGFc5Tq1XLoQ6bKi2YdSQdz6TvicLUqv3YY8BH4KWjwqyED8NSVM+vwn6YzTy1VJDKFYXmx+RWbHnf88LnOrT8r2bmCL/ACOM1M8rRqpqwA6sCJ/qB+m2NCbi/NDKuo3kRBBM+23e/wCeK1PMswM2Ci0D+YfXb6DEzItQZdIVk2O83E3JIEb/AEGN8rlmCF2KqBBMMWIgxMBQI7zsZIwuB4td3v6mrClWzGDQZnnYcp9bbc998Ep0CsNBJmGsd50222J++B0a4qadJXQdipFx7f3yxnOVNBKxtHUdwI6f843FgdBVmLi5G/cjn0JPzw+mXZZZYMkR8vt6YkI/lbaxEAEz5r27Ycp1WVRM3iDcT2I2nBOZXVyBv8gPzx7EesIY3O/f9MYwTqF6FUI7Pl41kQUe9pNgZEi1mI2Bxa4nn6LmkK1QUb6tLESYsRJO3aDyxBPE81MGqtQC5FSmpBnaSItM4q8P/aAVU8N1VSDenUlqbek+ZGtGxUXtecUWli7l5szOU00qlLXUXQj23NlLQTccjIkwOmOd4m3jU7nTmaa+FWIFmQSJveAQfST0wTN8Uy2rTUV6DKfKGuk9Qbi3IkKRI63UZR44q0mVw9q3mnVeC1z7eXoOkYEpq6YmpKVG1QAJfQEpmmy3gaCGBO8GPI3qB0xP49Wq53S0qKSkEJqhYMEWMTbme0KMK8eq7KPLRRgAt+W2q9+wMwIvucZ4a5INQ/BS2JjzMQQT2IFgJ5n2hLOquIJZo8rgo5XhXl8RySW/CDC2ty+KwxLzesTAEDree0kziseIuIWFKn4eR9BA98DquJXUBpkTO8TBBI7ScYFOcm3K2ic5LI/BwI8L4gboFlSdTCLgmAWB6etvTGMxDRBBGqzA9D9Dh/ilJWQilGj+n8+ZP+6+ObVXpmV35g3B9cDF4pao7EZeTDZDLVKjmmq61mZ5ILySdgJ6/wDGKPEaq0dNH4gfifYEnmJ5DYm074Jwj9pGIVHEzygCPSLH3v3xni1Fas6YMSDHI8wcdNyc6yKl/fr8+pz42EOH0yCaTfCJZTz7r3vf3ON+HU9PiA+o97fkPnhSlWK+VpIA8pG4/wAYp0aQgVXmRTLEg2JgRblv88X0VHcFImZZahpsEs1SrpB9hMd7HFKqhpqUpxAIFubGLT6nFDKUQlSinSk7+5Akk/8Acfmel41TPBadGbsars47hoUekn6DA1fPnsBmprvSJhYgSSok/XD2RzfiLJetUB6FQPe8jCGbz7nWxQCdMgk+WI0zb4TETG5xPy1cKKlP/T1Tub+cgAKQYkiZ7HthHcun3AVeH1CXqFBuSQJkOBZhO0zse+KFCgpE0zpn8DbT0H8h7G3phCk6LqCsspW8kH4gFCsB1/EfbG1bOeIVZAQHNz/Na1twSJk8/UnCSb6Ae5qMm7Fm/GPiWQZ22InlywzlMwwurR/exB3HbBaWW8IqBYESv5j2wavli4LoPON1/m7gfzdufrv05pRp8AfOxvmMmlZIDGkeZUSpG+0jTfmCfTEKtWAqAK6tHNCY+ZUYHxOs4YBpAA1CD7A+s/K+GMrQSvBJCVv5vwv0DfynvH5YMW8cfHwx1xRZGYFVdFaktYcg0hh/tYeYHEriWS8JgKYbSRMMQxU9CV+lgTibns1madQU6qmlG46jqCLMO43xQy2ckAOodRsJuvodx6bdsGMdG648l8/oa+jM5Sg7crC5nFahmQqlFAIiDqEyDvvYDcc9uWMlKZpgq5XzAQVvJk77G3phFabdulo9DzPri+LHja1Lc04sSS1FGjUMqxMxe5iOn2xu5DlmHW/rtb1wk9zI3vIi4M3HtHLBJk8pPTnOwt1PTGmy4ItJFyTtEewHcbdPviktRSoL30iCPTEp2v8AkT77+k4IrtBMiCbjbft2nf8A5wTi3QzKlRIv11C/e+PYmeJN/CJ7g49jgUL5dVKAWdj+JhbeLSOnMfecEqZeItG0HcEib7REz1M43FUSDK3JGxgRPTf63xtRqKduW7fhmSQNvbf88ckxmI8WGumOcArNpKgggHuA1j0BxJzlA0dKK0M5l2aYCt8NM9PL5iB/MBynHQ55GV1BE6V1EEbmr5aaR/tXV1jE6jkKr1CVEVNySZvPmBi1xPeYGC66i1fIQ5dKlGm5QkMBqTYiOc8wTHY/PCbcJNRU1sV0qZAMTEDleDb53xYyihIJadcll3CnnHMGw2ibzidna7LUB/Cbai95N4g3I9JxnyT3qJOUd9hvg/CENViTqYLtqYlfNeJ5T6jBOJ5CRe5G0nEvKZyWapS1gzE3ABNzsQTJIJmNxiqvE6wYPGrTsCIDSI3HIdTiE8c4y1HZIxkvKielF6I1Exay8+vsMSKme1HzrB6r+n6Yt5nia1GIemyk9ww/KMSK6qSNJFzYGxPa8YSNveaoystcD4XANdvh2piPiMDzX5Df1jEniGXek5emxBbcbgjeCOfPF7hfFa5pMzqhVSEQBdMmNvLAAA6DEjiHGEMh6RU9VM/kMJCcnkd7rj9jpLyEEzGt1VhBnkbbE+o2746rM5OUqb6RoX1sS0HrGnHL5aopqUmUgjUFMmOfOdrGPljquN1aOuPEZStgfMB84jlimZtSSXzgV8CeZzJqsWvTqDYXgj+WfxCPsMRqVLVXc6N91mzD8Q6TN+84uFWZTDJVG9wJ9ZAj6YiZZtFYgiNUHy7gjmO8cuYB6YCe2wEthvi+THhIVYtDSqssuoEgpO8TG/QXvjOUpLVUSpZwAFDBQASd7cwDPtjo1Vnpg6lCx5nAF+/QW3t8sc/W4dctT+EXLkfF8/vhFK0AdynBUFQKBamLmN2a/wBvvjajkx+7zHmBDj2Mn6ThGhxivTAchWkixkT0HXbGf+u1KYRTTDK0jczEQbx0PTA8fl86nUy94OtNPPdT3H67e+IdfixSNKEtJWDIgqYINpnEuvxPMrWVRUITTqEAC17TE3IjfDrM9Sg7OZZXBJtz8t+vK5w3dbpy4b/s6khjMN+9aqbaQ5JNNoiSNgTN9XU9umEuFUyDB8pG4Nog3B+2HKFDzk9yR+mHONZcvTNWm+iool7DzgDfs4Hz9dxkkoT0Lh/QKWrYZamtWnoqqr05sSwUqeqsdj22PTELM5AUqhpqSwEXMcxqgwSJE8icS8rJaWJ95J+Zx0vDW8UCm/orDde3de31GBGPdPxPbyGVVRplMwjAKylOjL+Y2P374LUZabaGcSQGQx1kWnnPLt0wJ0NKfMpiwIv9N8YzSCoddVQ2kBRYeUTMiBG8XIONPZ45E9/0mrEpRVSMwxJtEncX5bi/688Npk5p6pAi97dvTl2wvQOoWNxeOfr6fcdJw6cwDStE6ZiJuLH+/XGptLkq2ImnziT19MFpLCyATeGttYwCQd4m3b1wBgTcCBzBNtt+ovjYZtiosQLWX0Jnv1nBCGRoES47A2+rYxgC6uREev6HHsEBnxWQXo041ATpqDcKdpAIvHttY4Jlc1UPlVEJnYKDuBckm3l62GM5qtlndijE/gVvTShInrER0NsM5VSab06YXVWqojMDJh9RYAg2AVDPc/04s0LYvmONVQxKrRqE7s1ISSRpJsZMrC+g9sZyvFAukvlk0kR/BJQgdhJXra2NsvlStMOUGlQbzba5jcjtvhDxhqQEKLBrGwDKWBI+nrtOJSbSC5UrHK9bLmkz02qCDs4AYR3B0723xD4drq1jrlV0wFIkgxvIvJkzFojHuKujgIOpLXi9otzsB9MC4dmyDKm6Lb/md8ZLpWupncm46kWc7V8E0lB8ouEAg+WPiJBMHblitmqlKpdaqSOWoSDzBBxzrZ9azqag0KIgk/O+1+WEc7xJVJFICQYPltIJBuRN+2DLE5pW6LxV46kXK3D/AMRFuR6+n64l57h4bkOwgfngOW4pmahp06byIl/IkJeDcoZvsOdsVGRyPiDcpKr6chbEljyQfiaM04JPYZ/6rlVpJTE0wo+FUsCbkzzJPOMS+JNQ3JO0/B1xrUyhapTV2VU1w7FeUi/ryHti5xHhJbzaIB2m1uWMk1HFPeT33+bHSTl4qOFqlZ8pYzyg+31x3Ob4xlHbwxNRwIOkWJAvBJGr2tjn81kKYMM6DsLkfLbCX7zTFQMpJYGZAP5Y16O9jcW9hC1WzGX50mB7p+mJWdef9KmRG0wMdgc9R8EO4BbYhRJPe+wIIM+ovGOdz/FmNqVFV6EmT9hieKUpdG/f5+Raoe4JnAVKvIDRrESRHMjmP6h8sVs4mp/CHwLBP9R3A9McQcg5/i1KjLpuCDpiegHPl1xd/Z79oj4misoKGwbYgxbVyMm1tpx0oSVuO/5+5zjfBQzmWD1FQbU7kdzt8h98LcQymqsgAsqSfc2+gw/wOpTqMw1jxCSWU2Mm5sd/bCGa4utPMVNSORrKjSJMJ5Z32tOJxb1Jen1F0s04jkRqpmLwyi29wfscWcjw8FSrWDrpP5H1Bv7YVzudpV6S+C/nRpKxeCIPrfTtOOSo8Rrsb1KrT/WQB7CwwyjkyR08UNprdlDj2crZcqqgA3Fxq2vY7GxmY2wrkeKViw1uXU7qYCnsQBthziK1KmWYsxY0tLC5sDCtvJi4OI2SzMRKH5/8YalJO1uuoX6FDiuQFOosf6biaZ7bEeqm3y64Y4dlyGBXFBqq1KCrpJvqWQPKYg8+dgR6HljbhmUIa4thJTbj4g6La9TXi7HUVBAIVXK2nmD67A9fWbCy0FgSwB5T22nthDx1rGpUiTe5uREADa4Igf4xg5mwiQQb7XtaesHmeQx6WOMoxUWzc0ug7UqamiYAm1hNxYHYRe/pgtM6GiYsZjpeZkXvjCxq+Eat5B7D5nvtjbNU25SI+/26YY4HTktdhJO4sIHM9LX+eKlPLCNLsSw2j6C+JmTKNJZiAAf+29gRHUcueD8WqgmdUgiLRPX5Tjk7OEqtdCxIJAnYf5x7CZcrK6Nj0P6Y9ifiJ+Mm8LlaaK1NoamWUE7yCzRa0SD88dYWdaDVF1l1UQslySpOltpJljg1LNDSaZggghvfePtiVwzNPTGliJBMweht78/kOWM8e3uUZPTv/Ye8iBNZ/DIdyWcLCkyTDraP924/sMLXB0hyAxiAZIQCVbTpN2kD18vpib+1mVrVq6mlOh1GqGCwwLTz5jp0vinluF00QPrdnTe6wQTexEkao5/pjUu1Y9MdXMugeRdaMzI0neOdxsRy22+2AVviEjSsnfb1Ik/fAqNeASgiFZmkEN5VAAk3gkSfXth/L5lagMlVaLr0BveSSeVt+W4w8sR0lqRNUm+kyIMsTy9CMC8AwFCqq84JJNjzjb74p/u6BSCIHIWn/OAKwMRPLkOXvvhFGhVj3tjnDVbxdVNTCgLraOYHlAXleYtc4qZTIwraTqIMN2MA/njnvGekV2giW0sCZnaxABsDflbri3l8zSNMuAUO1r6uvORe8HGTtUG7k2GUI1qk/YXzVLSfMYP98sT1UVHSmpZmZgOwHMydgBJ9sGy1UVtTKrBVMSbSe3b/AIwRsvBlRBFwQTY9cItlTe5nremEzPDJY+Un8788TK+TSn/qED+lbnDXEOL1GWDVMAbKNM+pXf3nC2TyhZA5XckQPa998LBZElrdL0EaSLP7JutdHTTHhwRfdTPyg/cYZ4iaWXEFRUqm6p0HVjyHbc/XCfC2/dtVUgKpUqCdiZBsIlrjHN8QztR6uoFh5tU76j1PX02wqhKc3ofh+/kdtVlHMUK9YgvHYQYA7CfvON+IIaCCYaq90UgWH8xjl2546YZujTyy5mpsVBVP5nv5B7gyegJxxQ4kz1jUrebUZJ/l7AdALR2wceSWThVFdPP0/J1VyH4dlXkHSAxMgiQZ33B3nDfHWLV2UQWUecx+I3P1PpbmcdHksoqnxnI8NU8QEbEASI9Tb1xw/wC+HxC7QdTFiO5Mm/vimLM8k3NdNjqaRb4BQJrrc/bl0GOf4bm1DCxHQm/2x2vCM1RBStMgkgpHm25cjvvOOOyeUgD74XG3KUm76fc5xajbOy4ZoKv4jKabUyrMOSsLGN94O02tjnqGTGzW7f5watkToRxBIEfIyPuLY8mW1MdVmnzev64Maim7uzqWnYo8LSxpmwawO5B5H1x6tVcUyrVLAlXC9jz8txy3i1+7eXpmnTZiQDHlJEz29emI2Xo/w9KgyLgtubzNoM3Aj74p2Vam2/M04lUbMUKKKpABE37cpteI2G3K2CZOgGMavxE7EmO0bHkcaQ6keaOdzN+ncmBzjbGyEgaVJ7Bdth7zvjZ6lLDoArMsidum0Gbf3vhvL1tXmkgyQAYhgPbmZE8sTOKmAI+cc4+mCZRmqUwAOWkuYkAGSBHLbcX9b4h2iTURJspeGNWrUwZ18zGCCeRNpE7dTHUYQzQFVROlGLgRcTNtto5/5jDeWIRxqJsBeJERuSOxJ2HPrOB5fPoapZ1YgjzaQYsQQQRIFvNJ9cZsc3ZJSa3BHMIvlFFGA/EXuep+IRJ5Rj2J1RIJDG4JBi95vj2NXeI7VE14RXLmDYAST/fPG/FsqlPTUpliHJkEzBJkRA2N98SM1malMCBFEGF3IB3iT+LnhtOICohExP0OJPC71rjyJdKK+WoI6+aS6gkEGwMbd/8AnAK+Z1ZeqoALeGYtM2kD3gfTE3hWfi3Mb/nh3hrgE9RMdI7d8J3Di/PhoKk0Y4RlwTDrpuQ6nc2BHpvMDG1XhiU8x4dKVVgCuq5ZiASATuBe19ze+CZx1WopXdxLX3IhQfkBhbPUlqVQ8O2kDUI8oNouL9N+eHxZ5PJrk9q49TQs1uhqllw41K4IUwbm1pHwgjoQbc8CqUXI1FQFE3W+0TvfbtjdUWhW1hzDKGenqtEyxjkOczNz79ZmeH0yqVKexAYiZsYgjfkT3xsS1RUkUtHEZkEkQL3tHryjf4jiv+zHEJUUtQKqpmmRKsoOsnSwiY1KesqcWeNcHFSgzGxWPMqyQPb4j2g79b4gcJ4Y1GpqZCC3lEC2lh8V7gzaDPth4bMSdSRUylWlpKog0pYQTpB3YAsJIBMTfpNsT80jNOoWF+w9dvrhenxQ0GYKFfzElWBgGQLEERvOI3FczUrnzExvpHlXrt+Z36jGD/533jktr3DLGmuRzL1abvpp+aBJImBy6ScWctxBadPT4QZhJF7SY+Icx2B6XxB/ZnLIpqOzBSREG1pBJ7XA379MdFmMuQIFyYJPSdvf7Yn2itWhrYk4ad62JNYPWc+IxZiLDkIuBEQB2GCZXhQVWeodNNdz1PIDqThzLIKboxGoCdRB7EW77W54V4nVNcxGmmvwp0n8R6sevSItic07UVshHHbUyVWYVqmwUg+UDp09be+GcrwzUwX59hzPsL4xRyZDCBcERjoM7SFOkP5q1lj+SAxPpBA9CemGlPdQXsJTluRs5xdvCNFTNNnmI2VY0iehIDEdfqvTyYYBuvXDbcPJawtt1m2/5++HEypVwByAkdZE4rOo7QQXchTO0CqUYsQzH6JgeUoQpkQFUTuecE/Mzjo+KZZWFNVklZmx/FpjcdjjC8NK02kxY/a31jEYSbik/P7jrHJy0muQoL4UllCzIJIg7yO9pt2xAzjeLULINAnyltmAkSehJvHU98CrUqdpedN9IkgEgBtrEkA/2MZWuvg6I0uGkMDIINiva9wfUY2Yezd03Ju2Xiko0htqjERqIC3CsZAYAwQLR5fv1OGKOaLw2nSwsw2n6yu/ocSkq69UbIBqgxzuTe9yPYYbKwgCEgT5yP8A4yDGo3Hri6SXCDbqhiC1QrJAB9BMSQSeUi/pYYVqVYYMxmP6wDIAF+lv8GZwwCFsDAWdRIgm94jc2/sYTzVMCJZQWEgmblZkWBiTf33x1hoXzmaZuR7W5dZvjTLVTScMF5W5CwiDsSO04arAhQWWzgEGwJESDvtHyn0xg0IuwOkiVleuxveJEH3xFwvZgcbHKmeiy6tLQ06ibNHlMepWcYzfENJldHOxAkT36xzxjQa6hNP8RQQNNtYnUZ5KwknvPWJzWysFXMLpnWHEEHVEMDsIvOA4Y10Itxjs0PZ3hpaozBmVSZVRyBuNje0XxnB0qLzSm3dqbE9gSHEwLbcsex3hZFZUc1kOMiiTTemAvNCAQe/f1wvxHJ0VBq0UkTOmTA6wPy7Wwg+fWoumoonkTy9e2PZbMBTG3YzB998P3fVbPr6nFnKLRr0yQoSqNiNj6/39sBylOoKgESYE7WPMXN+sjriZTLUnJA8puCNiDynYxt7Yxm67CqKi7GDHpa30wUnGW3VHFvi9IoyzuBtNrk8/bD2QzcI0xpKe3KD7YmcXzQakjkeYGD6f5vOFK+Y/hwDYkCfS/wCWM+XEpx28zuHaKWXyL5jMGHVUJWIkny6d9gBY88E/ZjipoHS7a0ncSQP6hzj++oxpwdtCseoKj3t9pwtxXh9OnTpeGg1iooUAXYkE9dRiJ9uWDgzyU9EuNki+OdqmfQ8vxynfQQDYQdxexg3AMx74I9VKzA94v1EWkTfbHzCrQJnXuGjSBcbm/W5nmd5wfLq1ONBKgnVCMYbu3Ixy732tjY2Vob44iaytJY2LzI8wJ/mvHM+2JbU4IAvI5CbzYERf/nD1YMzMzSS25PPueR9cZpU1Onpzg/Pf9eXfCWFLoMcBZEMuGiD8IkzynYaR85KxtgvGOLE+WgrREM5UzcbAcvf/ACtlzCMiD4zcnoBtf1vH9OFlpGDMtAvcAXN/SbbesdUeKMpamFjFKvVp0VBTyE6RIjmec8j7+mGP2fy5c1AbmQeW8GRb2wjUc6UQGyTA6FmLGeu4HeMUuHo1RoRmpxdiCRAG9x0tbpGBlxRlFpbNi6U9mF4xT8FLjzPIHK0eYzytb3xOoV31ISNNMeU2A2LHbfc2+3PBM6itUJBMFouZJAPM77Y0qUCtViOTm3Uzt8rYGLDohXLElCk1E6XLcPLQQJBuDiFm+MN4hZFGlDM/zAWE9rg/piglV9DoKhChSQAbjVeJH27npiJWOhDoEgqQ0wbEi1vhFxc9DgYsOmTctxo41GOxYz2fqOhqK0A6RKGLEkAGOkn0wtkM81dylQySpVWckXjTHSZP64ncOruA6MP4bBRpuQNDqygfW/rjNOnzaBJJNyOo9oJxeUU1Q8JuLs2cBlgmDHT8jb+5wBVmTAGwJuO46CNsONGqAYk7tPUTsftzwlVRVa0CeV+8dbn6YAA1XLAsNHlIgQx3adwBuIi/r1wxTVmPlm40jVGkDdlJBg3/AMbEKaA/Nj6A8+QHLY9PecUEldIpr5N+UkgGZiNiYO+2JZculbCTlpCpkDBS4Yre9uZUexj1gYU4llmp0gxBB1QxYCIM8xuT7j0w7l3qEBlA1N8IFlAHMjrsfT1wOhSFTy1VBmdxzHltBsRPvjLHLLdt8EY5JbtidFVOkbSPLIAnnMeg7csEWnLaQN5IPOw26WHpz3wbOZREZdPmYTqEbdDbYQDPpOBVabA02aQD5k0iev1/IjqMbISUlaNClatAWKx5h/DJgkyfUQPQG/XbDmXq1iQmpHpDY3BBW1mAkkyfK3L0wDOcSrFGDhCS1waa3ANgYg78je3fAEWXBYQvLTO0yBFzItJmPlhM2yMmdvlluhmIUC9rWA/XGcTkzZUADYbSFJ9yTM49jEpe3z9zKc+ghmIsQdx6Y6LhdMPSYOAw0n4hPXrj2PY2Zf8AIjQ/0kHgfmSpqvC2m8WOJtQ7DkCYHyx7HsaFyg9SkHIQQSPMOeOgzOUp/ulc6FkJIOkSLi4x7HsYO0OpL/0vsNHkl5f4B64m/tfWZVpFWIIDwQY5r0x7HsU7P/lX7hwfqH6SDwksL0723vh9qYkCBEC0dhjGPY05OTXEG2yf7B9sEpHfvv3uN8ex7HBA0929fzGM0j5T6n7jHsexyO6GtT4z/uH/AJYpZC2uLSn/AJLj2PYK5B0F85z9sEP+q/8AuqfefvjOPYLAxvgwl2nqv/5LiRnGMC+//wDWMex7DIBtVEVGj+98bqP4J/8AcA+2PY9hXwcjbSNQ/wBg+2EcwohTF4F/lj2PYUZGCxVqZUwZFxY/TFvctP8AIfuuPY9jL2lboz5eUK1arSLmx69xitSUanMbAkdvJj2PYxZOnzyIy5RrRUfwzzKye/xYhx/9Kv8A7rD6Y9j2N2Dl+35L4Pn1FapmmJ6/mv6n54ZYxSMciY7bY9j2D2nhEO19DOWuvufucZx7HsRaM7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data:image/jpeg;base64,/9j/4AAQSkZJRgABAQAAAQABAAD/2wCEAAkGBxMTEhUUExQWFhUXFx8bGBgYGB0dHxsgHBsdGhwbICAbHCggGx0lGx0cITEhJSorLi8uHSAzODMsNygtLiwBCgoKDg0OGxAQGzQkICQsLyw0LCw3NDQyLywsLywsLCw0LCwsLCwsLywwLCw0LCwsLCwsLCwsLCwsLCwsLDQsLP/AABEIAMIBAwMBIgACEQEDEQH/xAAbAAADAAMBAQAAAAAAAAAAAAADBAUBAgYAB//EAEAQAAIBAgQEBAQDBwMDAwUAAAECEQMhAAQSMQVBUWETInGBMpGhsULB0QYUI1Ji8PEzcuEVgsJTc6IkQ7LS0//EABkBAAMBAQEAAAAAAAAAAAAAAAECAwQABf/EAC8RAAICAQMBBwMEAwEBAAAAAAABAhEDEiExQQQTIlFhcfChwdEygZGxM+HxchT/2gAMAwEAAhEDEQA/AGvCKnfy8oMg3vzk/wCORwaI9TEczbtyud7csI8QVgqkMdOoagklgL7dJ79sH4YTp87Np2WQNRE+WQf9p7+2MVdS9jSUfMRO15EyenufywSo8yJi25HSx6xJ+56YxSkTBAN5je2xNpmenQ4ZzWQCItSfK+1jf4pEk8iPqPXBoWyfrBjnIiP1+uM0wAbRc8yLd7HrhummqSEnaVA2MCCeQ3m/bCdWlJCootaDF43M7d+l9+ZFBsPlNEMWA0xafKCL3khu2w6zjTM8UQUgAlSoi3DqkLNgRqMiJgEasCThtOrXXWpYAw0liBzBMCABP3F8UnzaUvjUlOSAHQTJEBSbX1nTpEwJOHjwLZJy/EKtQAsy0qZOgeGpZ20rcAgRYEXmL88E4PRpq7OtMuymA1RywRR1ABUsSAbE9hsMHTiDVw5pUEqFGCsKhKTqJAIkMGBg+bscSeI8ddXSgtKkWBtogxFpBKzta0GNsGrY1pIrZrMrpYHxCSS601YDUJNiBHlXkvck6uSVbJ1g+qQrtBgtZe5hpbnpUiLAnkMIcT/aYU/w09ZsR4bAm+0xpIEnY9cT6H7SVqj6UVAGEiQgiBLco2m2Oe24NSW503D8iaTvUqVgxYWib7EFo8rc/SbQABhLM0hUJZaawDB80fITthihRYIpL0tJBtSEgzBXYKNpPviPn88KbSFO/XcdPXvjzJyc5WjFldyo1qU4YjyjV0J6bxMEgD6/Jpqi1aaq8BjYNOzAWnqp2PrjHDM4BUpuLqxGpd+c7df754HXy58UqklSY6Xm35fPFYJy2YvdvRq9aD5Sk4S/+oGFv9pAPzAw6GtyME2jeb/KcG/aGhBptTksVErHPQsj11Ax8sI0WLEOvlH4g1o7gfl1x0oJ8sTJjcXQXPorUxFit1PUc1OMZW4IIkEbe0/Pn8sH4cKbCrqJ0KtzFgWMWFu5wtmnI/iC6rsF/L5/fE+74URXBpJirVT5wv8AqVW0pO4Uc+3X3wSrmdKeGnmVL2mCf0n+9sT/ABGbUxMM92c7Ab6F/m+XrGHclUgEJMC7senToAenO+Ha3oKW41Q2Z6oETaRy63v0xgZ65cgC0InYbYRpM1QeYQB6iMMqlInyXjd58ojkvX1wMjV7hRtUyy1iHrzbaCfZQPYe3zxzHF2zHiG6gBrDSCB0gETER0x0rcToiQokgEazIAkX0nfbmPrgGbySoo1EsWuJMk9+wwcWR41XnwW30kzJ8VNUaHpo9RRc3BPQxzFvribW4YzVCxWOwEYabJEPq5zaJtH13w5kuNurEVUFQTAedLSN5t5his01vATki06dRGIGkkSLjmNxuPnilkuK1AASi2N7fkf73w/lMiH86mbyeonrjJ4eRUZTYHmOhuMReWLdMFG2VzhqtLAk9JgD0tbFWmNZIUaXHMQQfW2/fE3JZbS2n8QNwcWWpBGOmoFMTAEm3xDfaLwL746PilUeSmOLbJVbNVASGd553UfTTtj2NHzInzk6udpv8sYxqTVcfQ1d5XFlmpSDjX2C3gR77n/PbGtOkREPvcyRaAd4vEHbvhipnKO1GlUcixeoAFkf0hwfn8sBp5msB5XNMXPlVUm1zCiNupnD0h7Z56asSdQQm+qSRMcx5QFMzyjryxe4Vkf3igKa1r06zAsAZAcBh5WiTIO09pxDp5ioDL1SRyUqsT7iDeOt98P/ALKcVFOutNlULW8hZQi+eZpkhQNjYEbyLc8NGSuhWmdFwbgVBH0uPEIHlLA8oseUiSQDtq5c4ueyRoZqpChlPmGo8mEmxjUZEc+Rx1WVzC1TUp6mWshh0B+GwIYf0MIIJ7jcEYnVqgqIPEpeIusqVLedSPKYvaCDYRYb8jVxVC2chxCmNBRCV1xZRuC0mD0kD12wdcsQi638NNyZu2oA2BO5BuzG2m0ROHqy0kfRR8zASqFlBHqTYmfXtzOIOed3A1oS51EqSLQwUWIPOd723vidD2NcMofvVRqWXbQqgguvmYctpLch5j88Wcv+wVCgTUqnXeQ7PpAPedvcnHLUuE6m8RAUbUTr1EEEzYQQVNr+vLbHQV8xnaGVWoMwlSWsjJupgfEINmJHm5QZxyYGQeI8PpUG1HM0Kckk6A1RmNiRI0gCeSsLb4Vp5Oh4mvwqzObkeHFzewZ55zMY6DJZtdQOayaIwUnxEAAXVIkwJk7DdjG2N+KcPTL0qLUqbOrtqNVRJ0kDSpIugO9gQQpEjHatgddwH72niPSqK5QpIYR5SD5W3MQCQQbeb5Ss1kFhSQWJ62G/1jnyx2ZqU0GhVEbXvqOxknecTchTKjRVdCNwoEhW6gnkbyI/PHirtmN9KOyYsdOnuQ+H8GZsxqWFprvAHQ3A6m/vijxTJ0lHi0wQQLKPNrNoJ5zbfvPLGM3WNJWUHzapMD++Q+uNMhWIV2n4jpHoLn8h7YLyz1Kflt7klm0x0Ljlj2igwBeXtI3WJ7AzMY5Z6VZcwKKnUzmFm4YG8kdAJmdr+uK2cYkAzcW9R+E/Kflh39nqimpJHmCkK3Tr9jfkJ64XHknFty3/ACLky97JaijQ/ZimE0GqwP8ATtfqGkn5jHD1cs5YrUEBWgiNyDH9747XL8TKIzVCGLOSADytA25DEirxdtVgAJJiI3M/f88Ku2ZItr9RSUsba1cLyOfSkW8xp26FuvIKDMeuG8zVIpJTXzOzyVGwjZYAvc/OOgx0uRylKfEYB3qSb/hBMkAcr3J3PbmLjWSWkPGooVKg3WY1GADeYMT7+mL4u0wyTUTo446JO9zlalJn8puRaBcW7jl88YqZSqISoIHIKZB3uRvba8bYEauZWCAY2mdPLaAs7/3fFDKeKdoBO1rnvJ5Dqf8AFpKXOxmjG+BnL5bw11MJQRIjvYXtvjnxnpzKgIiIRolRePwlm5/SJx00agdRLBd/aJPYYg5jLrUZtC2Wx6G027cvbBxJaXb3H4RUzmS0gtziB67fqfbEvLcOJ9r3wXO5urFHWZKkAW+rRvNlnucV+JLpyzuv4hC25mxHYi98S8caV8g0JvYn5PIlSCDHfbFlaJYyd+VsJ/sjxBay6KkCqouOsC5HXvjFLj4o5mrSqq2kOdLAAwOVhcj2t6Xw87k2q3QYQkSM7nqdVmDgiov9JNxcCQT6cvpjXJsyk6RBZYhxf/cJEnnfocb1EBdynNiB3U3AP92+WGXRimlhcbNzt7eoxpUGv0lpRldoDVBBgCR10MeXa1tsZxp4LenzGPYsWOiNKD+G147+gt398eFFjMgCTtN/T4rcj7d8HOVPKDMlgroY621SB7HHsyq2KkgQLm1htcja+J1S3C3fAvUp6TANjAFiZIAm3KPtbGatAMpDAbllqAmFaJhryAeR3B68lqmYIeVpnUbzqjSbyLKSfQYo5nIsXCL5nAGuFgqG3BIBiJmDvbngXJbpGebnqtcHScIY1cwlQgGp4BptUCwGhwd53F5EdYPIRK9Q/vVWjUYqjM5DpcqejDkpvcemKX7MLUo1kpMTp8xExYFS3LkT6+22IP7QVqpz2Yp09KQpqa7M8aAx0iIDf7p6xiym2gwdkfi2SRTqDKalggN3Y6guoGzmRBkcosThurVZ9KVp8qg6hcuYsLwCIMDtvvgmVRWYHw5ZgIJaWJMKCIA8xlhN7hRawxTq0A1UUqTKXNmfVJN9JVP5VB8sqCSFIsRIK3K0N5fgetVNRgB5SzWkDQSpJ7iRq7ADfEPNZ0s6K+tqdNSKApadZgeQtIMzYzHS2LGazDNWzFCmQaWhZdrxfyLeZAIaVO6t8QgDGeHVdElgpcoFLLF4LSbXBMibbjGXP2mGO0uV0GjS3kJZjKNWZPEYqA+xNiA2kkTHmA/EZ1RHrdr8MVNTu0goBpEhbAC4BuNQkDlOOa4xnDNjthfK8WqN/BJkP5BOwLeWfzx567TmnF3t7dCL7RHVSRvmc9/EF+eAVq8nfG9bIjUIcFhMhrSYNwdvYx741yOXHiKryBuQQRYSTf2wmPFBK/JGWVtga7tU8h+MW+dtJM8uWNRVCws2Aj16n53w/Tr050EaTBhliVmx33HqfcXxGz3DK0qEGsMQAVn/AOQIlPU2740JJUntXz6CtXwEqZpTImQReOV7H2ODUHNMQfjbeOQ5D1PPtHfD+WigFRILLd3/AJmO/wD2jYDt3xM4zl2RtVMFkaSOZB/lPWOvPBSU9q2f1O26Ga1c6D2afmIP1jAKUncHBeCUqlUtqAWmAQzsLC3cXaYsL7bYYqcPRULK5VdemWFyImQBzttP2wjhBNpnabRQyNQiPQc5w3xKrVNN0SVYgbXMyIWL/h1EzsQMSBxAgAU/KI+LmYtvsPQYG2eYCAR5t/y+s4nHA4yUq/kdZKD5AGmD41ZmaPhXTA9TBB9Nu+CfuhEOg1K5063uEJsBA3+m8YQFNiDCsQN9IJjpMCx33xfoKP3cpVhfLYMfxbza9jjvHCeqT26l8GVx54IPFs+y12UmKAbTZblfhDdSNXmPQWjCuWHh1yXUimywH/DIv5huCZMenPFSrlWIDUx4iob6UYsSLyJZo9Rf0xPfijGCVBUi6kCYsYJ31TB2sY9vRi8U/wBH4+Mt3acL6CWfzQZw1Pzj4WpkfElwQIkXmQdwfkT5/MKFNOGJYeQnYqbCRHxAEC8ffBBlKaksrn+mQAwBEbze8CeQk7mcFzlGmRbko3NzMyRI+5tJGKd1FtMSkjm6eXamyuhazTA5C2w5EYt54MWZmOoG5JHybpsP7vhdM1Tdiux1QJnUe8W79Oc7jFbSgy6IDJBPlI2k3E81i46AjDuuR4iVKFEBbGxbTeeV+UTt3PbBKUSbjrH5W/v1w0tdxS8LV5SdTb7g85FiCAbG9p7Zo0aZnUDf4VJk9N9IF+lvpjjgBy3Y+3+cew81LoFjuB+uPYIRl6i36kC5EST69IHX5YFVLKBVteppAJvfcxzvaO+wwQZZjsAAIJJIHKYE32BH0xilw64tHOZEtEt02gbzbvMYSK3C3sP8NQmoqkCJkyvmgDUQLQBG9+fU4Y43niKDeAwpS01a8iS5BlE5swIgt+EC3ZjiVRqOXY6hKU+ViWaF1c7AlgPfeLyMvxCkUpUgukIBDFgNPxWi8SIkk3PIDFVUdiWm3aLf7L0NYpFWLeGTepclTqsDaYYq15iSPSLxrNRxBzOmGA1aTPwAeQgHkGkW2t1x1X7OZRab3LnUpYWhItIHOYZd+YPMHHL5LJavErMJaq7NMmVEmAOgHQDAySUEmxZzUORcIwrBUu4UwYPlJBVmtJ1QYAmbzc4WqKafmpgeJUGlQs2AtYm4ETbYCIjThzhvDTqKadPm1M52CiRNmgTYaZBn0wwvDEp1KlRNMnzILgkOJJble4m+xnE8mXu46mXST6i2VTR4iLq0FgNZ2ZlWGuDdp1ekdowjVLlwqfETAvG+KFatWWlCBIfzaPKN9+gn0xFzLVFYEK87gwd5x5U3HLlc49f7RlyztpNcHs5TrCfEGqD8S3B9xsfWDhPK1P4qR/OD9f0xah3Ylfi330mPeOu2/bEmrmKy1lFTUoJPxggmx/mv74fGnoa24IVvY29QM6qxIUkAxvcx/wA4JTo1KSuHJKsYUyYI5nseRHKMRneHF92EY66rmQrupgqTdSJBvzBtjs1x0pK/9AVVucrxDPRMYa4PmClLWzeZ9hfyry+e/wAsFz/B8tVIIdqRkEqfMhHMD8Sz6nCPEcjVAJEOvI0zqEDtuPlijyxnUePf+gJeRpm+KRtinwpvFp/xQdBkaJIL7FTYzEziDkMn/wDcqCT+BT25kc/THT8AyxZjVcxuF9fxH2Bj1PbHZ8qjF189gxjuKZnigMKICrYKNhjda+uk6r5iQGA66WuBHMgxiU+XVLVSAQSNKyW97wMNHioporUkCCI1DcklrSb7A/LD6Y6ax71v6fz/ANBvdsZpcCdoNVhSUfhjU557AxueZEYYzYo0xTXw5O4LEzEkSdMC5kxeI3OJWW4pqPMk++KWd4fWquGIVECgBqhC/IXY78hhJt613kqX8f7GT8ka1uIOF3gCyqAABO5gCNpwutYkyTJwbPcPJRQrBiZ3IQRtPmMn5cj1xpQ4U/NqYt/6i7+2EvFWqNHNMpcOzBVW0yIWSYmO+Fc0VMFVGkDy7ksbyzHckkdbCBh6nmBRolEdC72Z7wF/lAKy0nf2wkdDQEMsDtsDA/mNzsLEDA7NOONNye7ZsxOKio2LVK+qFBN2gkiTBkEdxfa+N6VSIMX9BtMbG3zx65B6ne0x0ABMgenQYHWy5EMSL/h2t6bDrH0x6VltJ5cuOW1oJF4GwPr1wUxN7/btuPrjxzOsBSJMbbSOh68vl3xuaBtvfe87feLd74axaA1aLIRPM7R3ub2MGf8AjBUpBQpM+ZhoOjUjbnc7+nScEyqjxILeUAwRA5fp774LXywUQHlCJ0tcj8RInYnrg2AqLwFagFTxWGrzEaZgm5Ek8jbHsTaNE6RERyloP1xnDagGKuvUygaGXbYgR5RfYjYyek9sU+FuCJOkwtl03KyC7CAW8xi3Q7HfE5qZdVVEaoSSEFwxXcu34rk7QOYgAYpJwytlyarCmnlGpANR9L7ggmTM3+ZVI5izV2enUeudT1GJ0qSohYChQ0GAWbuZJuTiVk84lRdFCkqrImq8tMTJAYxNiZMxawnD2bqIz+AULp+7O6hwZLNGkE7ahKjfngWcrUaKoHgO5CiFMAGzFNNt7STHUnbCPZgp3sdJ+z+eH7rV0yNC1NIa5Hllt7zN/cYjcHzVZsrTeNTMQADAAUwJY8hN5JJ+wLWU0qNWnSYFqykWkgb9DIu3Xl2wrxPNwtOkoFMUlAOoN5jG5IHfe92acDWpLbcROMhiqVzOlEZ2QgzDaf8Au/qUR2OwthjO1lSlobUWWNJjbYEEzeQPnHTAjTZaS0sufDf8LLpidoIPxL1EcsC45VAOk+aLEggGRY8iN+mPO7XknFpdH8/4NkaUSVWzeyzbce/L88a1MtUKhlV4jdQffbn/AMYRzGgD8YvMyNum3XFfg2e85UBtLEgkXKwYDW2j7ThMUdEW6MlW9xDJ1K6hH8NzDmZVrrNxtcaSRjo6+aalKqx08uf3wnx6s4UyzW/qOJXDs/4lASfNTJU77bj6EYnOGtqckq/IrfRBM3xxzUVJADMoNhzPpjHEKxZ7dcTQhFenIN2kWnkeuKgoybzOKOChJUugu7QtTpkm++C+EQZBIIwyKE8yI6bmdgLdMWHydN00BQDzMGV/qPPb54vS07jxxNq2RTkw4LtA0i77W9P5sI53jQWAtgBAHb+74a43XLt4VIKAN+QHc88SnFKhf43OzH/xH6jGWEbd/wAL7iyY2ckK4FSofDn4pF2/qUd+pjrfBeJPRVERaQZUBKhiSBcST1M8+/LEvTWc6iukH8VQx9N/pitw9qYAUnW0/FEC8WiZbYG/TB1OLWp2l0XQ5MmD9oqiQqqtMf0KBvfeMO5LiJY3Mk/XE7O8QomoWaiGJMk6mv09LRtywfh/EKEiMuAQd/Eb9cVlFJbQ3/b8nP3BcSzw8ZwbaTpE/wBNvynDIYqodtQU7Tz9J39uoxfyufFyFRBEllFwBvcyfliOnHHLE2gmYYBvmSLnvjseSUvBGPAaXIglfWZPPYfpizw7RTIsGJ3BExfuIxvS4hO9Gh6mn/8AqRj1ZKbaSlWmoImPNF+gj7k3wuRWqew0dt0UM7UDUyH3uUCkCD19OvrifoASVIINiDAIkmwPbvhqrllmVqIyqNpfWesgL9j7YVQLVYDS0kSCogFTz81gLf2cX7GoxjSds3xbcShQy9MrIBA07RF+vc++EAzKdMTzBE2+XLfbB1pgFhLMOUQIIuREdb43FYyCORiYm0en6Y2HEypVgiFaZOoAgAkAwb/WPtfDlNmXzGNJ3uZg/kLfXHq9YPE3m3mBIjlsNo7cvmxl8rAYEMbQd5Hb88dW4DbTNyB9fyxnG6KI2X/uQE/MrfHsHY4ocM/aHJ06Zqu6+LVJsqlionyqx/DvJBIux7YS4vxJKrqDI0x4hAMaSRqBJ+IgNqgC2necRKFEslIQCACQEXlckkTY8u/0xtxCi4LKywQsTBkgCVkzBsO23tgtp7giXFy6uX1oGBXSpkkAroTbaYZGFuR64lpl/Dofw5d2KhFknQTqDFRsLSSSbEdhi5SzQilTYNNcF26JChad7gAsFXfcnrgGRotSLU9RLU1hbXJaACSLX1c+TYZrqciF/wBdIBVqYSoRCoQSZMASTAA+d7Cce4Q7VGqA11LowlWG56SSI2GxtE2GH24J4ubSsrjwiHKufNBSUWoeQSZYHt3kWOH5WnRpstCKdOIrZpwA1TeYsLXN/wDJXQo8AhBR4RjgtaRU/iTpEFZQi8z3ItF8SeLRyA35R8+5xpmOMZRSadJGFM+bxGFmgRNht8okcjiXngDcGR2x5WdZHlaktuhPO10N8m4SsjsurTOxvsRII53t3xV4hXZhaozKdvMdsSOG5MaWOsBeZgk7fhEX7yQL48+eRNKAHQTuTeTEG1gPTBlFal1a+fyZ3aWlmozpZWpMZZR5Sea8v0OJnDabh3gMUJAMbA30k8gPiHuMFz9P+N8arcw5mIO4OkEwcVaGTWh/H1lmjyimYX3bcj2GDNxhaXXheoEurFctlnd1KqzEHlPOenrjoFyekSYB6FgI+uI+e4u9RQQ7FSJFyYHMdJm3tjTJ8XqGmp1XEqSQCbbb9iMSbm0pUvICkkWKeUYkMuguN4JOr3C/IYNnMzUVSIKjmSwE/M7Y5/JcTqPUcM5YBYibea32Bxn/AKvWZ9FIliNyT5V9T+WG0ZJbOthnmbVAirQbMoNywUmZ6bj329cZooVnw0AJ3Z28x9TBb2gYebOJP8es7tzVLA/9vxxyvPoMezGSRgWpUiDG7LAPrIn6YZL5vX2FtMm1sjUN2qUh6Fm/8RjOXyqKQTWmLwqH82GMotMjzqUIMEoxgHoRMD3tgy5NP/Ub3UH6gj7Y6TuNN0vb/ojVC/FqWVBEU2lhMhogSbxcTvuThWlw2mb0qsHpUEfUfph7N5WlPmfzECCoM7c5t+eBPkXXzDzL/MpsPXofX5nBhvFeJ36hbGlyVYUmHh+JMCEOqQd/h294wGhw1Yl6VWmOpkfR8O8OqACSYjryGFc5Tq1XLoQ6bKi2YdSQdz6TvicLUqv3YY8BH4KWjwqyED8NSVM+vwn6YzTy1VJDKFYXmx+RWbHnf88LnOrT8r2bmCL/ACOM1M8rRqpqwA6sCJ/qB+m2NCbi/NDKuo3kRBBM+23e/wCeK1PMswM2Ci0D+YfXb6DEzItQZdIVk2O83E3JIEb/AEGN8rlmCF2KqBBMMWIgxMBQI7zsZIwuB4td3v6mrClWzGDQZnnYcp9bbc998Ep0CsNBJmGsd50222J++B0a4qadJXQdipFx7f3yxnOVNBKxtHUdwI6f843FgdBVmLi5G/cjn0JPzw+mXZZZYMkR8vt6YkI/lbaxEAEz5r27Ycp1WVRM3iDcT2I2nBOZXVyBv8gPzx7EesIY3O/f9MYwTqF6FUI7Pl41kQUe9pNgZEi1mI2Bxa4nn6LmkK1QUb6tLESYsRJO3aDyxBPE81MGqtQC5FSmpBnaSItM4q8P/aAVU8N1VSDenUlqbek+ZGtGxUXtecUWli7l5szOU00qlLXUXQj23NlLQTccjIkwOmOd4m3jU7nTmaa+FWIFmQSJveAQfST0wTN8Uy2rTUV6DKfKGuk9Qbi3IkKRI63UZR44q0mVw9q3mnVeC1z7eXoOkYEpq6YmpKVG1QAJfQEpmmy3gaCGBO8GPI3qB0xP49Wq53S0qKSkEJqhYMEWMTbme0KMK8eq7KPLRRgAt+W2q9+wMwIvucZ4a5INQ/BS2JjzMQQT2IFgJ5n2hLOquIJZo8rgo5XhXl8RySW/CDC2ty+KwxLzesTAEDree0kziseIuIWFKn4eR9BA98DquJXUBpkTO8TBBI7ScYFOcm3K2ic5LI/BwI8L4gboFlSdTCLgmAWB6etvTGMxDRBBGqzA9D9Dh/ilJWQilGj+n8+ZP+6+ObVXpmV35g3B9cDF4pao7EZeTDZDLVKjmmq61mZ5ILySdgJ6/wDGKPEaq0dNH4gfifYEnmJ5DYm074Jwj9pGIVHEzygCPSLH3v3xni1Fas6YMSDHI8wcdNyc6yKl/fr8+pz42EOH0yCaTfCJZTz7r3vf3ON+HU9PiA+o97fkPnhSlWK+VpIA8pG4/wAYp0aQgVXmRTLEg2JgRblv88X0VHcFImZZahpsEs1SrpB9hMd7HFKqhpqUpxAIFubGLT6nFDKUQlSinSk7+5Akk/8Acfmel41TPBadGbsars47hoUekn6DA1fPnsBmprvSJhYgSSok/XD2RzfiLJetUB6FQPe8jCGbz7nWxQCdMgk+WI0zb4TETG5xPy1cKKlP/T1Tub+cgAKQYkiZ7HthHcun3AVeH1CXqFBuSQJkOBZhO0zse+KFCgpE0zpn8DbT0H8h7G3phCk6LqCsspW8kH4gFCsB1/EfbG1bOeIVZAQHNz/Na1twSJk8/UnCSb6Ae5qMm7Fm/GPiWQZ22InlywzlMwwurR/exB3HbBaWW8IqBYESv5j2wavli4LoPON1/m7gfzdufrv05pRp8AfOxvmMmlZIDGkeZUSpG+0jTfmCfTEKtWAqAK6tHNCY+ZUYHxOs4YBpAA1CD7A+s/K+GMrQSvBJCVv5vwv0DfynvH5YMW8cfHwx1xRZGYFVdFaktYcg0hh/tYeYHEriWS8JgKYbSRMMQxU9CV+lgTibns1madQU6qmlG46jqCLMO43xQy2ckAOodRsJuvodx6bdsGMdG648l8/oa+jM5Sg7crC5nFahmQqlFAIiDqEyDvvYDcc9uWMlKZpgq5XzAQVvJk77G3phFabdulo9DzPri+LHja1Lc04sSS1FGjUMqxMxe5iOn2xu5DlmHW/rtb1wk9zI3vIi4M3HtHLBJk8pPTnOwt1PTGmy4ItJFyTtEewHcbdPviktRSoL30iCPTEp2v8AkT77+k4IrtBMiCbjbft2nf8A5wTi3QzKlRIv11C/e+PYmeJN/CJ7g49jgUL5dVKAWdj+JhbeLSOnMfecEqZeItG0HcEib7REz1M43FUSDK3JGxgRPTf63xtRqKduW7fhmSQNvbf88ckxmI8WGumOcArNpKgggHuA1j0BxJzlA0dKK0M5l2aYCt8NM9PL5iB/MBynHQ55GV1BE6V1EEbmr5aaR/tXV1jE6jkKr1CVEVNySZvPmBi1xPeYGC66i1fIQ5dKlGm5QkMBqTYiOc8wTHY/PCbcJNRU1sV0qZAMTEDleDb53xYyihIJadcll3CnnHMGw2ibzidna7LUB/Cbai95N4g3I9JxnyT3qJOUd9hvg/CENViTqYLtqYlfNeJ5T6jBOJ5CRe5G0nEvKZyWapS1gzE3ABNzsQTJIJmNxiqvE6wYPGrTsCIDSI3HIdTiE8c4y1HZIxkvKielF6I1Exay8+vsMSKme1HzrB6r+n6Yt5nia1GIemyk9ww/KMSK6qSNJFzYGxPa8YSNveaoystcD4XANdvh2piPiMDzX5Df1jEniGXek5emxBbcbgjeCOfPF7hfFa5pMzqhVSEQBdMmNvLAAA6DEjiHGEMh6RU9VM/kMJCcnkd7rj9jpLyEEzGt1VhBnkbbE+o2746rM5OUqb6RoX1sS0HrGnHL5aopqUmUgjUFMmOfOdrGPljquN1aOuPEZStgfMB84jlimZtSSXzgV8CeZzJqsWvTqDYXgj+WfxCPsMRqVLVXc6N91mzD8Q6TN+84uFWZTDJVG9wJ9ZAj6YiZZtFYgiNUHy7gjmO8cuYB6YCe2wEthvi+THhIVYtDSqssuoEgpO8TG/QXvjOUpLVUSpZwAFDBQASd7cwDPtjo1Vnpg6lCx5nAF+/QW3t8sc/W4dctT+EXLkfF8/vhFK0AdynBUFQKBamLmN2a/wBvvjajkx+7zHmBDj2Mn6ThGhxivTAchWkixkT0HXbGf+u1KYRTTDK0jczEQbx0PTA8fl86nUy94OtNPPdT3H67e+IdfixSNKEtJWDIgqYINpnEuvxPMrWVRUITTqEAC17TE3IjfDrM9Sg7OZZXBJtz8t+vK5w3dbpy4b/s6khjMN+9aqbaQ5JNNoiSNgTN9XU9umEuFUyDB8pG4Nog3B+2HKFDzk9yR+mHONZcvTNWm+iool7DzgDfs4Hz9dxkkoT0Lh/QKWrYZamtWnoqqr05sSwUqeqsdj22PTELM5AUqhpqSwEXMcxqgwSJE8icS8rJaWJ95J+Zx0vDW8UCm/orDde3de31GBGPdPxPbyGVVRplMwjAKylOjL+Y2P374LUZabaGcSQGQx1kWnnPLt0wJ0NKfMpiwIv9N8YzSCoddVQ2kBRYeUTMiBG8XIONPZ45E9/0mrEpRVSMwxJtEncX5bi/688Npk5p6pAi97dvTl2wvQOoWNxeOfr6fcdJw6cwDStE6ZiJuLH+/XGptLkq2ImnziT19MFpLCyATeGttYwCQd4m3b1wBgTcCBzBNtt+ovjYZtiosQLWX0Jnv1nBCGRoES47A2+rYxgC6uREev6HHsEBnxWQXo041ATpqDcKdpAIvHttY4Jlc1UPlVEJnYKDuBckm3l62GM5qtlndijE/gVvTShInrER0NsM5VSab06YXVWqojMDJh9RYAg2AVDPc/04s0LYvmONVQxKrRqE7s1ISSRpJsZMrC+g9sZyvFAukvlk0kR/BJQgdhJXra2NsvlStMOUGlQbzba5jcjtvhDxhqQEKLBrGwDKWBI+nrtOJSbSC5UrHK9bLmkz02qCDs4AYR3B0723xD4drq1jrlV0wFIkgxvIvJkzFojHuKujgIOpLXi9otzsB9MC4dmyDKm6Lb/md8ZLpWupncm46kWc7V8E0lB8ouEAg+WPiJBMHblitmqlKpdaqSOWoSDzBBxzrZ9azqag0KIgk/O+1+WEc7xJVJFICQYPltIJBuRN+2DLE5pW6LxV46kXK3D/AMRFuR6+n64l57h4bkOwgfngOW4pmahp06byIl/IkJeDcoZvsOdsVGRyPiDcpKr6chbEljyQfiaM04JPYZ/6rlVpJTE0wo+FUsCbkzzJPOMS+JNQ3JO0/B1xrUyhapTV2VU1w7FeUi/ryHti5xHhJbzaIB2m1uWMk1HFPeT33+bHSTl4qOFqlZ8pYzyg+31x3Ob4xlHbwxNRwIOkWJAvBJGr2tjn81kKYMM6DsLkfLbCX7zTFQMpJYGZAP5Y16O9jcW9hC1WzGX50mB7p+mJWdef9KmRG0wMdgc9R8EO4BbYhRJPe+wIIM+ovGOdz/FmNqVFV6EmT9hieKUpdG/f5+Raoe4JnAVKvIDRrESRHMjmP6h8sVs4mp/CHwLBP9R3A9McQcg5/i1KjLpuCDpiegHPl1xd/Z79oj4misoKGwbYgxbVyMm1tpx0oSVuO/5+5zjfBQzmWD1FQbU7kdzt8h98LcQymqsgAsqSfc2+gw/wOpTqMw1jxCSWU2Mm5sd/bCGa4utPMVNSORrKjSJMJ5Z32tOJxb1Jen1F0s04jkRqpmLwyi29wfscWcjw8FSrWDrpP5H1Bv7YVzudpV6S+C/nRpKxeCIPrfTtOOSo8Rrsb1KrT/WQB7CwwyjkyR08UNprdlDj2crZcqqgA3Fxq2vY7GxmY2wrkeKViw1uXU7qYCnsQBthziK1KmWYsxY0tLC5sDCtvJi4OI2SzMRKH5/8YalJO1uuoX6FDiuQFOosf6biaZ7bEeqm3y64Y4dlyGBXFBqq1KCrpJvqWQPKYg8+dgR6HljbhmUIa4thJTbj4g6La9TXi7HUVBAIVXK2nmD67A9fWbCy0FgSwB5T22nthDx1rGpUiTe5uREADa4Igf4xg5mwiQQb7XtaesHmeQx6WOMoxUWzc0ug7UqamiYAm1hNxYHYRe/pgtM6GiYsZjpeZkXvjCxq+Eat5B7D5nvtjbNU25SI+/26YY4HTktdhJO4sIHM9LX+eKlPLCNLsSw2j6C+JmTKNJZiAAf+29gRHUcueD8WqgmdUgiLRPX5Tjk7OEqtdCxIJAnYf5x7CZcrK6Nj0P6Y9ifiJ+Mm8LlaaK1NoamWUE7yCzRa0SD88dYWdaDVF1l1UQslySpOltpJljg1LNDSaZggghvfePtiVwzNPTGliJBMweht78/kOWM8e3uUZPTv/Ye8iBNZ/DIdyWcLCkyTDraP924/sMLXB0hyAxiAZIQCVbTpN2kD18vpib+1mVrVq6mlOh1GqGCwwLTz5jp0vinluF00QPrdnTe6wQTexEkao5/pjUu1Y9MdXMugeRdaMzI0neOdxsRy22+2AVviEjSsnfb1Ik/fAqNeASgiFZmkEN5VAAk3gkSfXth/L5lagMlVaLr0BveSSeVt+W4w8sR0lqRNUm+kyIMsTy9CMC8AwFCqq84JJNjzjb74p/u6BSCIHIWn/OAKwMRPLkOXvvhFGhVj3tjnDVbxdVNTCgLraOYHlAXleYtc4qZTIwraTqIMN2MA/njnvGekV2giW0sCZnaxABsDflbri3l8zSNMuAUO1r6uvORe8HGTtUG7k2GUI1qk/YXzVLSfMYP98sT1UVHSmpZmZgOwHMydgBJ9sGy1UVtTKrBVMSbSe3b/AIwRsvBlRBFwQTY9cItlTe5nremEzPDJY+Un8788TK+TSn/qED+lbnDXEOL1GWDVMAbKNM+pXf3nC2TyhZA5XckQPa998LBZElrdL0EaSLP7JutdHTTHhwRfdTPyg/cYZ4iaWXEFRUqm6p0HVjyHbc/XCfC2/dtVUgKpUqCdiZBsIlrjHN8QztR6uoFh5tU76j1PX02wqhKc3ofh+/kdtVlHMUK9YgvHYQYA7CfvON+IIaCCYaq90UgWH8xjl2546YZujTyy5mpsVBVP5nv5B7gyegJxxQ4kz1jUrebUZJ/l7AdALR2wceSWThVFdPP0/J1VyH4dlXkHSAxMgiQZ33B3nDfHWLV2UQWUecx+I3P1PpbmcdHksoqnxnI8NU8QEbEASI9Tb1xw/wC+HxC7QdTFiO5Mm/vimLM8k3NdNjqaRb4BQJrrc/bl0GOf4bm1DCxHQm/2x2vCM1RBStMgkgpHm25cjvvOOOyeUgD74XG3KUm76fc5xajbOy4ZoKv4jKabUyrMOSsLGN94O02tjnqGTGzW7f5watkToRxBIEfIyPuLY8mW1MdVmnzev64Maim7uzqWnYo8LSxpmwawO5B5H1x6tVcUyrVLAlXC9jz8txy3i1+7eXpmnTZiQDHlJEz29emI2Xo/w9KgyLgtubzNoM3Aj74p2Vam2/M04lUbMUKKKpABE37cpteI2G3K2CZOgGMavxE7EmO0bHkcaQ6keaOdzN+ncmBzjbGyEgaVJ7Bdth7zvjZ6lLDoArMsidum0Gbf3vhvL1tXmkgyQAYhgPbmZE8sTOKmAI+cc4+mCZRmqUwAOWkuYkAGSBHLbcX9b4h2iTURJspeGNWrUwZ18zGCCeRNpE7dTHUYQzQFVROlGLgRcTNtto5/5jDeWIRxqJsBeJERuSOxJ2HPrOB5fPoapZ1YgjzaQYsQQQRIFvNJ9cZsc3ZJSa3BHMIvlFFGA/EXuep+IRJ5Rj2J1RIJDG4JBi95vj2NXeI7VE14RXLmDYAST/fPG/FsqlPTUpliHJkEzBJkRA2N98SM1malMCBFEGF3IB3iT+LnhtOICohExP0OJPC71rjyJdKK+WoI6+aS6gkEGwMbd/8AnAK+Z1ZeqoALeGYtM2kD3gfTE3hWfi3Mb/nh3hrgE9RMdI7d8J3Di/PhoKk0Y4RlwTDrpuQ6nc2BHpvMDG1XhiU8x4dKVVgCuq5ZiASATuBe19ze+CZx1WopXdxLX3IhQfkBhbPUlqVQ8O2kDUI8oNouL9N+eHxZ5PJrk9q49TQs1uhqllw41K4IUwbm1pHwgjoQbc8CqUXI1FQFE3W+0TvfbtjdUWhW1hzDKGenqtEyxjkOczNz79ZmeH0yqVKexAYiZsYgjfkT3xsS1RUkUtHEZkEkQL3tHryjf4jiv+zHEJUUtQKqpmmRKsoOsnSwiY1KesqcWeNcHFSgzGxWPMqyQPb4j2g79b4gcJ4Y1GpqZCC3lEC2lh8V7gzaDPth4bMSdSRUylWlpKog0pYQTpB3YAsJIBMTfpNsT80jNOoWF+w9dvrhenxQ0GYKFfzElWBgGQLEERvOI3FczUrnzExvpHlXrt+Z36jGD/533jktr3DLGmuRzL1abvpp+aBJImBy6ScWctxBadPT4QZhJF7SY+Icx2B6XxB/ZnLIpqOzBSREG1pBJ7XA379MdFmMuQIFyYJPSdvf7Yn2itWhrYk4ad62JNYPWc+IxZiLDkIuBEQB2GCZXhQVWeodNNdz1PIDqThzLIKboxGoCdRB7EW77W54V4nVNcxGmmvwp0n8R6sevSItic07UVshHHbUyVWYVqmwUg+UDp09be+GcrwzUwX59hzPsL4xRyZDCBcERjoM7SFOkP5q1lj+SAxPpBA9CemGlPdQXsJTluRs5xdvCNFTNNnmI2VY0iehIDEdfqvTyYYBuvXDbcPJawtt1m2/5++HEypVwByAkdZE4rOo7QQXchTO0CqUYsQzH6JgeUoQpkQFUTuecE/Mzjo+KZZWFNVklZmx/FpjcdjjC8NK02kxY/a31jEYSbik/P7jrHJy0muQoL4UllCzIJIg7yO9pt2xAzjeLULINAnyltmAkSehJvHU98CrUqdpedN9IkgEgBtrEkA/2MZWuvg6I0uGkMDIINiva9wfUY2Yezd03Ju2Xiko0htqjERqIC3CsZAYAwQLR5fv1OGKOaLw2nSwsw2n6yu/ocSkq69UbIBqgxzuTe9yPYYbKwgCEgT5yP8A4yDGo3Hri6SXCDbqhiC1QrJAB9BMSQSeUi/pYYVqVYYMxmP6wDIAF+lv8GZwwCFsDAWdRIgm94jc2/sYTzVMCJZQWEgmblZkWBiTf33x1hoXzmaZuR7W5dZvjTLVTScMF5W5CwiDsSO04arAhQWWzgEGwJESDvtHyn0xg0IuwOkiVleuxveJEH3xFwvZgcbHKmeiy6tLQ06ibNHlMepWcYzfENJldHOxAkT36xzxjQa6hNP8RQQNNtYnUZ5KwknvPWJzWysFXMLpnWHEEHVEMDsIvOA4Y10Itxjs0PZ3hpaozBmVSZVRyBuNje0XxnB0qLzSm3dqbE9gSHEwLbcsex3hZFZUc1kOMiiTTemAvNCAQe/f1wvxHJ0VBq0UkTOmTA6wPy7Wwg+fWoumoonkTy9e2PZbMBTG3YzB998P3fVbPr6nFnKLRr0yQoSqNiNj6/39sBylOoKgESYE7WPMXN+sjriZTLUnJA8puCNiDynYxt7Yxm67CqKi7GDHpa30wUnGW3VHFvi9IoyzuBtNrk8/bD2QzcI0xpKe3KD7YmcXzQakjkeYGD6f5vOFK+Y/hwDYkCfS/wCWM+XEpx28zuHaKWXyL5jMGHVUJWIkny6d9gBY88E/ZjipoHS7a0ncSQP6hzj++oxpwdtCseoKj3t9pwtxXh9OnTpeGg1iooUAXYkE9dRiJ9uWDgzyU9EuNki+OdqmfQ8vxynfQQDYQdxexg3AMx74I9VKzA94v1EWkTfbHzCrQJnXuGjSBcbm/W5nmd5wfLq1ONBKgnVCMYbu3Ixy732tjY2Vob44iaytJY2LzI8wJ/mvHM+2JbU4IAvI5CbzYERf/nD1YMzMzSS25PPueR9cZpU1Onpzg/Pf9eXfCWFLoMcBZEMuGiD8IkzynYaR85KxtgvGOLE+WgrREM5UzcbAcvf/ACtlzCMiD4zcnoBtf1vH9OFlpGDMtAvcAXN/SbbesdUeKMpamFjFKvVp0VBTyE6RIjmec8j7+mGP2fy5c1AbmQeW8GRb2wjUc6UQGyTA6FmLGeu4HeMUuHo1RoRmpxdiCRAG9x0tbpGBlxRlFpbNi6U9mF4xT8FLjzPIHK0eYzytb3xOoV31ISNNMeU2A2LHbfc2+3PBM6itUJBMFouZJAPM77Y0qUCtViOTm3Uzt8rYGLDohXLElCk1E6XLcPLQQJBuDiFm+MN4hZFGlDM/zAWE9rg/piglV9DoKhChSQAbjVeJH27npiJWOhDoEgqQ0wbEi1vhFxc9DgYsOmTctxo41GOxYz2fqOhqK0A6RKGLEkAGOkn0wtkM81dylQySpVWckXjTHSZP64ncOruA6MP4bBRpuQNDqygfW/rjNOnzaBJJNyOo9oJxeUU1Q8JuLs2cBlgmDHT8jb+5wBVmTAGwJuO46CNsONGqAYk7tPUTsftzwlVRVa0CeV+8dbn6YAA1XLAsNHlIgQx3adwBuIi/r1wxTVmPlm40jVGkDdlJBg3/AMbEKaA/Nj6A8+QHLY9PecUEldIpr5N+UkgGZiNiYO+2JZculbCTlpCpkDBS4Yre9uZUexj1gYU4llmp0gxBB1QxYCIM8xuT7j0w7l3qEBlA1N8IFlAHMjrsfT1wOhSFTy1VBmdxzHltBsRPvjLHLLdt8EY5JbtidFVOkbSPLIAnnMeg7csEWnLaQN5IPOw26WHpz3wbOZREZdPmYTqEbdDbYQDPpOBVabA02aQD5k0iev1/IjqMbISUlaNClatAWKx5h/DJgkyfUQPQG/XbDmXq1iQmpHpDY3BBW1mAkkyfK3L0wDOcSrFGDhCS1waa3ANgYg78je3fAEWXBYQvLTO0yBFzItJmPlhM2yMmdvlluhmIUC9rWA/XGcTkzZUADYbSFJ9yTM49jEpe3z9zKc+ghmIsQdx6Y6LhdMPSYOAw0n4hPXrj2PY2Zf8AIjQ/0kHgfmSpqvC2m8WOJtQ7DkCYHyx7HsaFyg9SkHIQQSPMOeOgzOUp/ulc6FkJIOkSLi4x7HsYO0OpL/0vsNHkl5f4B64m/tfWZVpFWIIDwQY5r0x7HsU7P/lX7hwfqH6SDwksL0723vh9qYkCBEC0dhjGPY05OTXEG2yf7B9sEpHfvv3uN8ex7HBA0929fzGM0j5T6n7jHsexyO6GtT4z/uH/AJYpZC2uLSn/AJLj2PYK5B0F85z9sEP+q/8AuqfefvjOPYLAxvgwl2nqv/5LiRnGMC+//wDWMex7DIBtVEVGj+98bqP4J/8AcA+2PY9hXwcjbSNQ/wBg+2EcwohTF4F/lj2PYUZGCxVqZUwZFxY/TFvctP8AIfuuPY9jL2lboz5eUK1arSLmx69xitSUanMbAkdvJj2PYxZOnzyIy5RrRUfwzzKye/xYhx/9Kv8A7rD6Y9j2N2Dl+35L4Pn1FapmmJ6/mv6n54ZYxSMciY7bY9j2D2nhEO19DOWuvufucZx7HsRaM7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571472" y="3571876"/>
          <a:ext cx="7804150" cy="2971800"/>
        </p:xfrm>
        <a:graphic>
          <a:graphicData uri="http://schemas.openxmlformats.org/presentationml/2006/ole">
            <p:oleObj spid="_x0000_s2049" name="Obraz" r:id="rId3" imgW="9365792" imgH="3566469" progId="StaticMetafile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Innym przykładem występowania złotej liczby w przyrodzie są muszle zwierząt, np. łodzika. Przekrój jego muszli ukazuje, iż pasuje ona do złotego prostokąta. Zgodnie ze złotą proporcją formują się również hyragany i galaktyki spiralne.</a:t>
            </a:r>
            <a:endParaRPr lang="pl-PL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14282" y="3500438"/>
          <a:ext cx="3357586" cy="2230619"/>
        </p:xfrm>
        <a:graphic>
          <a:graphicData uri="http://schemas.openxmlformats.org/presentationml/2006/ole">
            <p:oleObj spid="_x0000_s34818" name="Obraz" r:id="rId3" imgW="3429297" imgH="2278577" progId="StaticMetafile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286116" y="3500437"/>
          <a:ext cx="3000396" cy="2241507"/>
        </p:xfrm>
        <a:graphic>
          <a:graphicData uri="http://schemas.openxmlformats.org/presentationml/2006/ole">
            <p:oleObj spid="_x0000_s34819" name="Obraz" r:id="rId4" imgW="4877223" imgH="3642676" progId="StaticMetafile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6072198" y="3500438"/>
          <a:ext cx="2928958" cy="2278485"/>
        </p:xfrm>
        <a:graphic>
          <a:graphicData uri="http://schemas.openxmlformats.org/presentationml/2006/ole">
            <p:oleObj spid="_x0000_s34820" name="Obraz" r:id="rId5" imgW="3809524" imgH="2964437" progId="StaticMetafile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pl-PL" dirty="0" smtClean="0"/>
              <a:t>łota liczba w muzyce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Aby usłyszeć złotą gamę wystarczy rozpocząć ją od dźwięku „C” a następnie naciskać kolejno klawisze zgodnie z regułą Fibonacciego, czyli drugi, trzeci, piąty itd.</a:t>
            </a:r>
          </a:p>
          <a:p>
            <a:pPr>
              <a:buNone/>
            </a:pPr>
            <a:r>
              <a:rPr lang="en-US" dirty="0" smtClean="0"/>
              <a:t>Jan </a:t>
            </a:r>
            <a:r>
              <a:rPr lang="en-US" dirty="0" smtClean="0"/>
              <a:t>Sebastian Bach </a:t>
            </a:r>
            <a:r>
              <a:rPr lang="en-US" dirty="0" err="1" smtClean="0"/>
              <a:t>równie</a:t>
            </a:r>
            <a:r>
              <a:rPr lang="pl-PL" dirty="0" smtClean="0"/>
              <a:t>ż używał złotego podziału. Złote cięcie pojawia się tam nie tylko w budowie frazy ale również w harmonice i przebiegu linii melodycznych poszczególnych instrumentów</a:t>
            </a:r>
            <a:r>
              <a:rPr lang="pl-PL" dirty="0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786214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Złoty podział jest obiektem zainteresowań intelektualistów juz od ponad 2400 lat. Fascynował on najwieksze matematyczne umysły takie jak Pitagoras, Euklides. Jednak nie tylko </a:t>
            </a:r>
            <a:r>
              <a:rPr lang="pl-PL" dirty="0" smtClean="0"/>
              <a:t>matematyków </a:t>
            </a:r>
            <a:r>
              <a:rPr lang="pl-PL" dirty="0" smtClean="0"/>
              <a:t>lecz </a:t>
            </a:r>
            <a:r>
              <a:rPr lang="pl-PL" dirty="0" smtClean="0"/>
              <a:t>również biologów, artystów, muzyków </a:t>
            </a:r>
            <a:r>
              <a:rPr lang="pl-PL" dirty="0" smtClean="0"/>
              <a:t>i </a:t>
            </a:r>
            <a:r>
              <a:rPr lang="pl-PL" dirty="0" smtClean="0"/>
              <a:t>historyków. </a:t>
            </a:r>
            <a:r>
              <a:rPr lang="pl-PL" dirty="0" smtClean="0"/>
              <a:t>Złoty podział był </a:t>
            </a:r>
            <a:r>
              <a:rPr lang="pl-PL" dirty="0" smtClean="0"/>
              <a:t>więc inspiracją </a:t>
            </a:r>
            <a:r>
              <a:rPr lang="pl-PL" dirty="0" smtClean="0"/>
              <a:t>dla niezliczonej </a:t>
            </a:r>
            <a:r>
              <a:rPr lang="pl-PL" dirty="0" smtClean="0"/>
              <a:t>ilości myślicieli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19458" name="Picture 2" descr="http://4.bp.blogspot.com/-uSwkEgEmJy4/UJaGe2MHz6I/AAAAAAAAAGk/8Pi7uOzvt8g/s1600/fi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57166"/>
            <a:ext cx="1800225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Fidiasz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Fidiasz</a:t>
            </a:r>
            <a:r>
              <a:rPr lang="en-US" dirty="0" smtClean="0"/>
              <a:t> </a:t>
            </a:r>
            <a:r>
              <a:rPr lang="pl-PL" dirty="0" smtClean="0"/>
              <a:t>żył w latach od około 490 p.n.e. do 430 </a:t>
            </a:r>
            <a:r>
              <a:rPr lang="pl-PL" dirty="0" smtClean="0"/>
              <a:t>p.n.e. Stworzył </a:t>
            </a:r>
            <a:r>
              <a:rPr lang="pl-PL" dirty="0" smtClean="0"/>
              <a:t>figury Parteonu, które </a:t>
            </a:r>
            <a:r>
              <a:rPr lang="pl-PL" dirty="0" smtClean="0"/>
              <a:t>wydają się zachowac </a:t>
            </a:r>
            <a:r>
              <a:rPr lang="pl-PL" dirty="0" smtClean="0"/>
              <a:t>złote proporcje.</a:t>
            </a:r>
          </a:p>
        </p:txBody>
      </p:sp>
      <p:pic>
        <p:nvPicPr>
          <p:cNvPr id="4" name="Picture 2" descr="http://www.urnammu.republika.pl/obrazki/01ateny_parten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7362825" cy="362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Euklides</a:t>
            </a:r>
            <a:r>
              <a:rPr lang="en-US" dirty="0" smtClean="0"/>
              <a:t> z </a:t>
            </a:r>
            <a:r>
              <a:rPr lang="en-US" dirty="0" err="1" smtClean="0"/>
              <a:t>Aleksandrii</a:t>
            </a:r>
            <a:r>
              <a:rPr lang="en-US" dirty="0" smtClean="0"/>
              <a:t> </a:t>
            </a:r>
            <a:br>
              <a:rPr lang="en-US" dirty="0" smtClean="0"/>
            </a:b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Euklides</a:t>
            </a:r>
            <a:r>
              <a:rPr lang="pl-PL" dirty="0" smtClean="0"/>
              <a:t> </a:t>
            </a:r>
            <a:r>
              <a:rPr lang="en-US" dirty="0" err="1" smtClean="0"/>
              <a:t>urodzony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pl-PL" dirty="0" smtClean="0"/>
              <a:t>ło 365 r. p.n.e., zmarł około 300 r. </a:t>
            </a:r>
            <a:r>
              <a:rPr lang="pl-PL" dirty="0" smtClean="0"/>
              <a:t>p.n.e. </a:t>
            </a:r>
            <a:r>
              <a:rPr lang="en-US" dirty="0" smtClean="0"/>
              <a:t>W </a:t>
            </a:r>
            <a:r>
              <a:rPr lang="en-US" dirty="0" err="1" smtClean="0"/>
              <a:t>Elementach</a:t>
            </a:r>
            <a:r>
              <a:rPr lang="en-US" dirty="0" smtClean="0"/>
              <a:t> </a:t>
            </a:r>
            <a:r>
              <a:rPr lang="en-US" dirty="0" err="1" smtClean="0"/>
              <a:t>poda</a:t>
            </a:r>
            <a:r>
              <a:rPr lang="pl-PL" dirty="0" smtClean="0"/>
              <a:t>ł pierwszą pisaną definicję złotego podziału nazwaną w tłumaczeniu na polski "w złoty sposób".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386" name="Picture 2" descr="http://www.matematycy.interklasa.pl/images/matematycy/e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00438"/>
            <a:ext cx="2433069" cy="295275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6388" name="Picture 4" descr="http://www.damianreszka.nazwa.pl/zs_skomlin/mat/twarze/Euklid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071810"/>
            <a:ext cx="2812629" cy="3590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Fibonacci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564357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Fibonacci Leonardo </a:t>
            </a:r>
            <a:r>
              <a:rPr lang="pl-PL" dirty="0" smtClean="0"/>
              <a:t>z Pizy, urodzony około 1175 r., zmarł w 1250 </a:t>
            </a:r>
            <a:r>
              <a:rPr lang="pl-PL" dirty="0" smtClean="0"/>
              <a:t>r. Fibonacci </a:t>
            </a:r>
            <a:r>
              <a:rPr lang="pl-PL" dirty="0" smtClean="0"/>
              <a:t>podał ciąg  w swoim dziele Liber abaci jako rozwiązanie zadania o rozmnażaniu się królików. Ten ciąg jest zwany ciągiem </a:t>
            </a:r>
            <a:r>
              <a:rPr lang="pl-PL" dirty="0" smtClean="0"/>
              <a:t>Fibonacciego. </a:t>
            </a:r>
            <a:r>
              <a:rPr lang="en-US" dirty="0" err="1" smtClean="0"/>
              <a:t>Stosunek</a:t>
            </a:r>
            <a:r>
              <a:rPr lang="en-US" dirty="0" smtClean="0"/>
              <a:t> </a:t>
            </a:r>
            <a:r>
              <a:rPr lang="en-US" dirty="0" err="1" smtClean="0"/>
              <a:t>kolejnych</a:t>
            </a:r>
            <a:r>
              <a:rPr lang="en-US" dirty="0" smtClean="0"/>
              <a:t> </a:t>
            </a:r>
            <a:r>
              <a:rPr lang="en-US" dirty="0" err="1" smtClean="0"/>
              <a:t>wyrazów</a:t>
            </a:r>
            <a:r>
              <a:rPr lang="en-US" dirty="0" smtClean="0"/>
              <a:t> </a:t>
            </a:r>
            <a:r>
              <a:rPr lang="en-US" dirty="0" err="1" smtClean="0"/>
              <a:t>Ci</a:t>
            </a:r>
            <a:r>
              <a:rPr lang="pl-PL" dirty="0" smtClean="0"/>
              <a:t>ągu Fibonacciego zbliża się do złotego podziału </a:t>
            </a:r>
            <a:r>
              <a:rPr lang="pl-PL" dirty="0" smtClean="0"/>
              <a:t>asymptotycznie. </a:t>
            </a:r>
            <a:endParaRPr lang="pl-PL" dirty="0"/>
          </a:p>
        </p:txBody>
      </p:sp>
      <p:pic>
        <p:nvPicPr>
          <p:cNvPr id="15362" name="Picture 2" descr="https://encrypted-tbn2.gstatic.com/images?q=tbn:ANd9GcTMM_E0-SEI_dIoft5X5N6KT4dV-1-vw_ODNgbT7In_0rTkME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285992"/>
            <a:ext cx="275036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Bonnet 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5143536" cy="470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Charles Bonnet </a:t>
            </a:r>
            <a:r>
              <a:rPr lang="pl-PL" dirty="0" smtClean="0"/>
              <a:t>urodzony </a:t>
            </a:r>
            <a:r>
              <a:rPr lang="pl-PL" dirty="0" smtClean="0"/>
              <a:t>13 marca 1720r., zmarł 1793r. </a:t>
            </a:r>
            <a:r>
              <a:rPr lang="pl-PL" dirty="0" smtClean="0"/>
              <a:t>Wykazał, </a:t>
            </a:r>
            <a:r>
              <a:rPr lang="pl-PL" dirty="0" smtClean="0"/>
              <a:t>że na spirali modelującej ulistnienie</a:t>
            </a:r>
            <a:r>
              <a:rPr lang="en-US" dirty="0" smtClean="0"/>
              <a:t>, k</a:t>
            </a:r>
            <a:r>
              <a:rPr lang="pl-PL" dirty="0" smtClean="0"/>
              <a:t>ąty zaznaczone przez kolejne liście skręcające zgodnie i przeciwnie do wskazówek zegara często są do siebie w stosunku takim, jaki zachodzi pomiędzy dwoma kolejnymi wyrazami ciągu Fibonacciego.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11266" name="AutoShape 2" descr="data:image/jpeg;base64,/9j/4AAQSkZJRgABAQAAAQABAAD/2wCEAAkGBxQTEhUUExQWFhUWGRobGRgYGB4aGRgdGhgYGBsbGB8YHyggGBslHBgaITEjJSkrLi4uFx8zODMsNygtLisBCgoKBQUFDgUFDisZExkrKysrKysrKysrKysrKysrKysrKysrKysrKysrKysrKysrKysrKysrKysrKysrKysrK//AABEIAPoAygMBIgACEQEDEQH/xAAcAAACAwEBAQEAAAAAAAAAAAADBAIFBgEABwj/xABCEAABAgQDBQUHAwIFAwQDAAABAhEAAyExBBJBBSJRYXEGE4GR8DJCobHB0eFScvEHIxQzYoKSorLiFkRTwhUlQ//EABQBAQAAAAAAAAAAAAAAAAAAAAD/xAAUEQEAAAAAAAAAAAAAAAAAAAAA/9oADAMBAAIRAxEAPwD5quU9BpflRjAUp0sAfrFmZRU7tyIofPWFlyFJ/wBQvz49dNIBVYv4wqoVPT184fWM1uJLa1HKFwK1/TABRfwg6UgO13iKRUjiPtEwAQXv56CAi5q/Dx4eMQlgvDcxLGld34PWFEXHT8wA1mgMTlCl9WjhFBaJIT5fz5QHigEeb/GI5QXeCAXFIklIzcmHrpALqlsDzarRxNKG4N4aUkM3w+tvvAZh19HzgFlIrp5x4I5/GCpSCK84mcNwf14emgFijmI4JfMevGGBhDfM3n9I53AoHJPB4AAl8x6HWO5COETWAHAt6p65xEJcUpAd7s/LhyjgR6ccTHO6PH4R3uzx9ehAeQg8vhw6xIIPL4fSCZOccYBtRAQNDb08cLcfhBFYetC3g/hAsnKAvErUlnq1j/HOJInuWfh14UjmGFCTzv0H4jkzDu2hbiOLP64wE1ISqrMXvbnXj7QgEyVTjz5H52icpSktUKA0NTyrcRLvxaxGn5gEzKLuGIArxiClNmBiwVJB6tpcn+eMAnIIBHtUHWnDjARWd4sbJ8fzCspXy8tYItOo1Ftb/wAQKXctcDTygPEMA3IctYJJHJ6+jECnW9YLhyP5pARRY8fv846RU29aRFI8OUdSd7hT7wHppLVGvTw5cIGr6xOYn8feBihtACQr5xNCzzbhAk0LxMH+IAyFPcRCarQXPrwiPeevKOMR4/mAiWyn1/EcSKcdY6qga0eYgBoCT+uH4+0RJPGOU8+EQWICTvrHpq9IlK5RGbrAMDz5R4yfTmOIsNYmZvTyEBZd3mJuLinR7QhNlkGp1+0W0suVAApqHYOBul6afzC8yQ7khmJJY8A9RACQpySG1+l9dYJNIc5qfHUj11iKcGbi2h8L/CIzApNTVi1f3HUQHQgpZlUbwFvvpA04gG9D8DBczGo+OuvyiCQ5qmmjcfGA8pOp8Pj5wvkNdaXgkyWzMTSh4cfXSAylF/TcIDmUMfs0TQimjPqWiIVTTQ29fOJpc+vxASQL0DkwJZ3vX1tBJbV66U+Qji6qFRY3gOKFRQfeOKTf1bjBe7JIavhfT6RodndjcROIdkDXN9vvAZKUKkRNQGv2jdH+m6gCTiEjllN/EgxxH9Oyf/cJ/wCHz3ngMLlGtYhMr4/GNRtbsdPkOW7wC5Rf/izxm5iK15wAJ5oOn1jyDTwgmIGg9VgaNICTvEVS4mDXrHkB3+8BEpYaxCcCA0EUpz69CBznrAHQaCJgjgPXhApduTREpgNNIqp0pI9l23tDXpbzhSYQ6qkl7+B5Q1Jm1OVJSFZHaoZ28q8IUxF16jMan/dfn94A5XuFyDZ3u+ZYbmW9G8TxtcpJFRqlnqSCTxr/ABAjRO6XBb3SWPAXpWPTgWDvRqO4IyuP4+cAvtOi3TZy1Qfeo5aOCXmYk9NfV45tBiXDMXLCgry9XiOFNWJp60gCJQnLzN+A9NCeFBCj+PrDqpoBpUEXI4CAoO85o/rxgF1BhRrx6X4UeCm2t+McSul/Il9YDgTQ8/IdWiQkFSgNSQBHEL/h+vlGj7JbOUpebKS1rM/UwGn7O9nEykd4sArASa150r6aLtGIyKCmpw5Vrz4wVeOCAlJSrObJJqBYk8PrDGFw2cOW6AWp4tAHRipa8hyuU3AF31pc1+kMJXKKiyWSXtxrYehWHMDspjQAvx5cGFYljJa0GjM1gBWADMkS1ig3jS9/4j572u7HpWFTJQaYPaGim+RaNyjaYz5ZgABPtooU9eIhrEyQMyVmh9nrpYWtAfmrEJILMxERAp6+0bX+oWxskzvEhnLKA5a9TGPli9IACokBr6EdWmsQCdIDsRJpBCnW0DUbPx8YAksFrx0gcTHZagw6wNV7j4/aA1U3DFJ3SWoKG4dJNRoeHKE5spQKiHykvUvQk3/iFTOI4h+B4j7R1GMU4L660N+PiYBnOyGBIzZdP2Gh4R0n9rskhtXTpo7/ABgJx9RnBFRzsAPo8SGJCgK68n3fAff6AHHk501JcB6Nw+2kLTkkeqfLg8M7RRmLpU9A7sDYcYEpNKituvxrAdXOBSwF9frEMMHD9XcchApc1VUin19GGMJTrm0vY84D00HLSrPrAGo2nrhDOIHzuPKPJRu053gIyZcb/skAlActrS7EcxofrwjBS6UZ9fXnGv2bjkJlh0rSwNMpYuzuSaiAscPjjMn53cGz87fBhG1wE8gAgUvHy7YW0kIUFTFBKcqbh7p0GsfR9mdrsGEjfCVHiGfzgNbgNoIYcenX14Qntme9wz8b+q/OKhfaTDpdedISXyqLNo7GFZ3auTPVklS5sw/qSHB6UgFsSWUXt65Q7hsb/alqJsQCC9QDlBBAqWEVKJgmTFM4Au6WPloYDLxX9uWlDu5SQCHG8eN/zAB7bSSpMxGUOXYCpDfQ1+MfJLKr60j6vjyQiYQozAWALDMHah4Uj5btEtNWOZgAk14xEX9cvKJZgdfr6McT4euEByYKem8IC9BBlpp+GgaTAGlo15/UxxbufzEkm1eEMAj00BYzZDMK/wAAfG8LKQGt+l/iIuJywTVrKbzbx+vOBTJILtpk+Q+FfpAUpQwvx+YgZSeHqo+kXGIwX6TTfp4j7wjiZBS/U/8A39eqgkJ5HrofXpynEvf7GkQmSiPj8oGUkm3p2+sARSgah3HrSC4Ykt+7w9VhTLR+kNYUmldfuPlAGKC71v8ASJSpe6fV6RJJqB1jqAGPX4O+vjARBcW6ARa4HEgoqRRJ3QeTEq0tFYdOvp45/iTLzJyhiXduZ+8ATB4WYpKVyjVIT1AIFY0itif2CufMzk1BZDpDGjhyXPHhGb2DjlpUMpY687/eNBt3HkyQFKvQP86eqwGw2VsSSvZ+GlrZykuptWo99S8U2B7NTHIROWihCkpUBm4F2cU1FIuJE9MrCYZIWmgIDm5YFmHFot8BtUrASU5Fp9pJ+dL3gJ4jBy8NhwlOYqI3itRUq3P5Ri9nqC0rCZgSpKlOkhwQFks2l2caRf7dxRUb6+tTHzbBY+WFzgqxUqv6akFuP5gNdtSaBWWlSEVUpXFWjO9PgCI+Y49ysvWvh4Rp9t9owuSJSXICQHJqf3N+bRlVKfx/EAFjEweUcVHG6evXCAOpYb7wJaKR08I5NEAQC3P14QYSoXUqg5fVoOicphvac4Diy9HhzDoygl9GZyH5gixHCPbPwYJBUco0LP1frDC/7qyUiiQ7Cz8nOtPI8ICOEkqyZnd6KBv4G49cYr5coqWW3kg3Pr4w3tWaAyRmClB+bV8DBJDIQWUxAr15cbwAZ0pt0acOcLTE24f+R+0WEpSQGJDkpcuOMBVKB1GmorUnQ/mARmingG84PhEUHU/OkRmy2Btp9IPgxS9X+/hATSmorxb5V4QQF0UfXXkf5iEu4rx+f2gEzEgboL8h0/MAzNLN0+3P00CxE5Ov3PrXxgAC5hZLhOrfT0wgi5ACALP8a+fCAFhcXvOKW8ot9ukLKUkHKycpcMKWrz+cUOBQ8wA0BB9dIupCA+SZo/LS3rlAa7YGEEmWlRzLWwyiYUbv7GUXB6RcSMaoLJnJZQFMrFweBFxFNh5OEyDcAUNcxo3J6xOZiZisolpJqGNnPAcYBvbGKZJUA5CSpmtQ/wAxg8DsxSwogBWprfMH+/iI+hbbwpw+HEqYXxWJCnAb+1KS6lngAyW5npGXxeDOGEpYd0pKlA3ZRoOJISRoLmAzmL2VlllVQXZj1tyOt9IqlRs9zEJKzNA30snRiWHUuX5ADWK7tThEoWGQUsKgV8XNT+YDOPEzrBShHFSeo/MRVh3stNeZH/d94AaFm8Smn46x1WHUh3B63HhpHFndEB7hX1eCCVy+P4gb0hmWAw3tBAWS8QyUhLOXdTu/AsbEM3UDlHEp7sB30qkmot4FxEMOHBUVAEWDPQMfr+YXxUzOQlLXIF68/CA5hUKWsrZ26Hy0pSDY6YFKSl6N+er6Q0lHdyw7pDZgXu7XD6vCWBw4UVFT1TmoCdRu7t3BgGpJQUoBDkJ1IAtS9xfziMkIzAhrmjPxuSw4R44NAIzWIJOhBYFhUuG15xGdIS26SzVqS3ygC4yQkpNnDtUacgT1+GkV0hYCXPH+GgndpykgkFuPHxrb4wKXhSWA5fE5R8XgIqK1Amw+fLnHJCEpJzfjxbSLfHYfu0p/UxAF2JUUgdXBfpFVtFDbou1dfVIDV7OliUjOsBQLEkHQeyEtUio84NtXZpXIM0oyJG85YHK6KsDR82tSxEWfZXYmTCysyQVKIUQQDd1AqJrlSkClq82gvbPaH/66YgKzJCkpUt3zzFTAo5dSlKQS7C4pAYLCYRRKZxTlSpQTLDXFatqmjP14RopGxZs0ZpaACKVUNNLuRzPnFp2Sw8w4ZCZiElct0p7w5SlIKiAKFQoq4AZhWLpExpKhLTmSqWGIZwe7puqINXUBepOhgKPZ/ZvErXkWiUlrklyG/bVvHzjTYXaGHwRSkKE6cTlzhLpRoQlr9BXQxh5naDvSozipSSwQAaANQKAIdgeBjYdguz3s4ieKJH9tHujR+ZJ9GAGrZEwTp2ImuuYpBLLbNvvkQ4DBkpqAKPyih22UnvUqO8SadbA82Mb7EHPmUotnJo5G6lIBLhyNTSPnsyZImT1hS8tSApRbMxOpGVm43gMcnCtNVldgQR0NY1WJKZxlhOiGU1Waia3P5hbF7Pld40uYd0b4oWGYA2pRyeFOcPYRAlrKU+6N4m5JUcrtegA8YChRgk5iLPQgaEM7DWh/iFcVhgii0g8DbT1rGl2bIC8RMUprWIo5pfRh9HhfH4TN3qS26lq8mB8X+TQGck4cH/LXl5PQ9NDHFYNVlIB/b/43tw4xBJJBUzkkEkbqkt0ox6QZGKKbFSQVMxAIy8d0hzSzDTpALGQHZlDyPzYxCnH4RbIx6lXMs7xTVTaXLsACG1MVK1uTbyEA5iFgDKkvzsW5njEcDKLk5bB7iw+YtE5+BSSSZindv8unkDTpBE4Ej2Zjpr7UshmAdq8afSAV2hiAsgBgL8WerQOWC7EsKCzgV1j0zCLSeb8OetI8nNR06igetuUAwuWUqop2DO1ODcT1j02SpLuQAL/X4/OOpnr1S2YuBYmgPDpF7K2IWzTFBS2zBAegUWBtXePhAUez5WZSQ1XDeuFockLyT1cEKJ40SCR8T8YsNiYOuezClOnmzN5xPa2BShE+aCKpTY1H9xLgtZxTxgENrrKJiQR/lpBPkEgfCn7oS2XIViMQiUA5WoGYbhKRVQHQU8YErGmbnU+8ohqeylI+LCNT2LwOSSZgDLmKypL+ygO541U+vuwGt21NYd2lVTZAPFgHVxoKM1BeMp/UYurD4GWX7lJWut1qADm2mbzjQYHKha5hU6ZAUsqLspQDO4IoCeOusYzAyVzcUZswnOsGYt6GpGVNixLgW87QGqkYvv5MwpYTAAVpr7RZLVUA7gf8rVYWezHlCWlRMxypzQBJAKgN+6GzajjygOy8GyQojvBmoQoMhzRITlLqLkk0NaUJdDaWPXMnTJMpISpKnJNaF95QIAssAAgueQoFbsLZn+MxYlJCe4lTCcwsU3A8mfmI+nbTm5EolBOUEW/SAtOUeLK8WgnZHYEvCyQlhmKRmJuCWITz4mKftRjCmfOUCnKmWkZqEpYZyRzqoNoa8BAI9ptqpXmw+HU6kqKVzBYZj7L/AKtDwHO1TicEhM1ByjKpISXAajG2lH8/Ag7NYXJLTmv7ame6j9BFxiSAkrLEAEgU0duhfnpAZgbNk5p60oy7oSABugqLFg1D+YSxKssyYrVU0pHQUfyDeMaDZOCJSt2bvATq+UZi3QNGdweMTOmLnKIEsFTPqpRct5wF1sSVlYs6lHMblx6+fknt5Hc4ebXfWGIfQlnGut+Xla4KfkTnPtLICBcnikD0zaRSbYlmbMKFEsk71bqZgByHzB4wGYWSmpG6pLEWevw/EMyFS1EIIIIqTRy7UNOHS94J2gSEoy2ysAHdrUPgbfKKXDTGIUHvTzqYDUJ2l3aglKEqSigcvwFxYh+BtFFjgO8X+5XzPAN5RdSJsqijLBOj29XiuxARmVVVzx49YBBWMmVqLv7LfSPDaC/9L3sdekdSgZt1KbDpaGZYbLVJF2KAxoCRR38YBY49Zvl8jHhj1Xyo/wCPrgINh5T5iwABev7gNbXhrD7EmLyqASEg0zUUo8ALkCnCAZ2Xs9S8RKCx7RBswYB1Bugtq8aLaG0cuMC3opDEafLqfODSsAsTFLynJLlLSlSqZiQQ6QOp+UVvaNKRNTcBlaXZZA+AgG5DJoG3czcyTy4hvKKTtDjD3WJRT2kB+hFqWYUiwlSVe7wFSQAPFWvKKLa0/NNWjmlXV0gjyBJ84CqQju5ZUfaZm+nrnGzlzFSpEtLhkoajgmgJJ4m8ZHaUk5CdEkA8yY12HyzZkuW+6kBSzwSlLmjMzBvnAB23iu4lS5J9ucy5v+lHuI8bnwjmycY0+aov/lgMSz1BpoQW8K0iux0xWJnzV03jRJOgoADoW0iWyJK5S8s2WtlEBDMS4JLPwq79dWgNPs/ay1S1SgpOdXsoFSXAQkH3QAXUX8HjUdnNhJkATJq80xRC1lY95TMVcVUACbCOdl9kypISuYUCcuwJcpGigLnlTnHds7b7tSmSR3bhixrmuXO8SCPPxgDdoO1QQMqBmV7uUvVxVZ6AxjsfiF92Aol5qnUSS7e2onrQQkgKmrKrqJdrjlrwhokz8SmU5UEA94p91LsVMdGAA6qgGcJNV3apilBKE3I15NqzQXbGMKkJJLiYUsdWoQXPh083W7SY1Bw6gAyVES5YFN0F1GmpPziv2pPGZKA4EuWlIetSH1gLHH4sS8KVAspUtbD9ySdPAA84xux8NmIoTLlsAP8A5FOT8SL6ADlFh2jxS1SpcpJJVNIAH+lJBpTVTOYb2dgaiSneKb1oH9p6eZ6cICy2elWcLWSdAeDAkpRSgFX584T2agFSlL0JUTdyXLHkOWpDsKxdf4FKgrIsAECXnNkj3lD9Ren4itx60S8wQDlBYJqSptQW1+vkGR27NUVLfipR5V+nSKPD+0HoPmdB0jTYmWci93fWCVUokVZI1HDwjMyQXuzWf1zgL3DhSlehUPc6DpAJpGY01NreFLQ1s2qszVAoTr/qbibQrNlEk9TpAcnDfYAD6UI1MEEkJAqCXYUFKDhUfgxGSlSl+Xw6Xi1k7LC0lS6UITwDpDEnw1+kAv2bkpmYgImB0kKYD9WV0kePnGhmCejMmWrdFRkG9lPEVN78G5QvsnYCShioqUSG7sFWV7FxT4xe4DCzzlTMSpQcNMKcqwSH3673ss41a8AXYGNVMlGXMJUoVBLVF6cXY63EKdocD3jN7QzV5glWnEEN1gU2UqSvvf0kBXIuACse6XoTaoLmsWkw5um4ocQKpIDcLPw6wGZnFUuQxNVFgWIDA5ia1Ps8tbxmsGpU2bSuYt4NlHwEP9pcYVoDe0uYavplIAHIO3hA9lBElBWtmFE8SeTQHe1MsIQlANASOalMHPQUEXvZeWDKm5rzN0BtARc2AoettYz2LlqxCZs1bjKNwHq+WzkkPXUkRrsBLVMlpRLliSMozzC5Kf2g+y7aQGORj1omLKG9s001ADeMbjs5g8ksYlaUd4sOlx/blpY7xDgE011EUs+TgsNNmZ1FZJISU2LUzFQBTUvQE0ageG//AFGgy1UKlEt7P9sJAoBzt8eJgGU7SXMnbilb7Zlm6k6q5OHroGoGiGNX3y2FUAsGBJJ4kC/H0Y8SJaQEEqmTbkhilNHFbVceDRZYGUJaM5qbJBqAeNudOsApjMYnDS2qVkG1as+UfMwlsfDLKBKCgFzlZppNG1CK3Op4O1dJz3Ku+bMsv3euRNXWX1NQBWgdrQecE4ZGZX+YoGhU5APvFjcudBpAJYtUtU/u2eTIClKqakczqokUtWKjGTSTnUPaJUaDU0HKHsMjLhwr3p6yo8kAsAep+UVW2p/9pahYMB4GjQCysYSQxdat1IFwkcOGZRL8hG/2JsZpY71TFe9N1KjfIP8ASLHnGM7IYSV3qFT1MVDceziody2j11aPoUnEJBZJQojTOlx4J+QgCbQ2elSA26Es12rcgA384q8FsjvMyiWUiwDnKGd2ZnOg+8N4hU2YW71KGuDugdXI9GGJO0u5WDNSyv1JLpXRhnALeBIgMLtkkLUhTMa05B7dYx6FMrm5pp8I3na0FivMTUmzAuXIu40ofxGDxCnUTzPj5QFjIWoqBqACHb7cKCBMOB9eMRwjBxqzvyAduVYKlR5wF3h8QAgS5SMyz7Sz7Isw59OYi32JiZQWRPmB2yipFSz5G9i5q4sIo0LYApaVLHsqOrMCQ1VF68ID3KAQsJmTSatkZHiEhtf1QGx//EzvcxU3KTugsoUs6gsi3LSPDA4xA3ZgVxAJSQ3HvEpYNzasZ/B4ieoAJQiWkUSMwTybUvSH5E/GpH+blHFRWof9pB4/KAtk4ycn/PkvusJid96WXkJcHm/hCmKxKUSlmUXQxAq+QqFvNIvwPKBo2pikEAlM9BNkkyyejpAJ6v0jnaHaIKFFctQSoEKKgEKGoCiAyg9aEtl8wx2KWFKloHugnxVlH0ieLlmcsJTlEuWGKlFk0v4nkDFdLJ9ouxsLOOfnFthkgSVrm39wCgFPZHWvowDezMVJlrCArMs0SspdKXBLgKbW1PtFrtSYCiSglSQskEpWzrykDNxq16NpGUw8tOZWY5TdxRjct0+kWiUHEBEuXnUArMZhFaJIpy6k8YDu0cGtRRLSc0wkgkajR/D40jRbK2UuVLyFYLF2UWCOVnV0FOcDwEyXhqS6rLgrWCTpRnB62N+sXmDAmUmrlIJFisAKud0KoDa7tAIYcIloVNUc2pUbrL0SmzJcDQQALWtKFTlFI0SBvLqd1IT7Lj3iwBhLa+13mZZQ7xSGAOYFCGo/BSn1tWgeE/8ACFW9OnhzWrK+7i1zAXyWSkrmhgKqsANEoSeFGHnpCWDQvEzRMUcoBJOawSzF+tGhCftFK0JllYKHJUuySzslg4NPvBcbtqWECVLJIUHWWqoguEjMzJA+MBHac9LtKfu5aQlPEga+ZJjOTpveLTLdIAOY5iQCeG6CfIRay1qXmHd5QXYkksK1KUh/LlSAYbZUtyVSjNGqpcyo8gMviDAIYXDTJpUQVLCaFSaJ8Mwc66aRaYLZqTVeJykaJOYgjRlAVqKRe4LYklSB3MydKNiErqRWhBdKuNK+EH/9MLUHGMmKA/0pcA2NCL8wBS8AjhpuJA/tTJeJQ3ss5FKbqqpazhhS8P4Laa5gMtQmSZxqlPtSlgXANSDpUtaH17PkFQSpLZWdYUUz06BS29oW3gCGiuXiJ8pbrAnplq3VqfMgijTCmo6k5TTi0Avj8QlIPeIeWoe0kVHEFNnDt1jE4zCgTMoUFJLEK5cGoX5Rs9uzitK1tlRNcgCoQv3g72Ir5Riu8Hecn8tIBrAyDkmrPupABP8AqIHygS1lzfzhr/FEpKUtlBF9Tz5MPhCi1By5rq38QFzs3eIIluRebNUWSBbKPZpVmEExm0wP8lVP1KYv4qsOXCKzETTNWSqiQAyRagokcYIWIygBVKMaCA0my9szJg3gkkUIFLW8NfDlF8jEKKUsSFCu8SMz6EpZ60evMRleysmYcyAgkpY2sDSpNL8Y1EzZk4BiW3nAGVzViHzPTWjUgB4jHYdSaFCJg9oKSxcUvlqx+VYx3a7OMrrdCyC1rcNCmmlPhGp2rswEEqSQtIqWYECjKYNWjEXjCbfxIJEoABKTmfqPl+IAclQuE5jwsH5nQfOJqUpbOeQNkpbhz5wnKxDUSH8Hg6Vzptk04mw+/wAYAkmVJSSFkqOosOmriHp+2VJ3ZSkBAsEguPkSfGD7M7MqmOVzAwZ6sATZIapJ4feNj2d2HKkqBnmXLCHyqAAJPAk1fSkBlMLsrHYgMJSihXvqTl6lyW8Tzi92T/TuZMVlUoUvdQ/6aN4mPpey8ThwkdzLVPL+0BujQnMqlNaxZYJaCojMEkXAUyR8d78wGNwv9NlpDJWggVAYpdVw7hQIfQivwiy2l2eUCT3MqW4DqRLSUggVJZO6m/1LRq5mLDMCXe7P8hEzPAAzFz684D5/tDslInJysZb5XUgZVGntFSWC0u9CCGZmjC47YpknusQg8imoVX3bMXDFPRndh9J7QyjLUZ2HLA+0j3HBzOB7rm7M7iEjLRjCuRPSkJyllVQUzAAd4qJALUDAuAGgPnkvYiSxzKyn2WGYUpqGTrR4ewnZ8ylJWTLU98zgp5sDXwhSdtL/AAi1IzGaAqpSWq1XCgAssHdknUvF52Y2ojETaTAkCmVSQ96AjR9Dy4wEU4MJmIC1bq6JUlQKkKuEhXvJULAvw5xZSJSlqZRqKompVlNwCTd2o/JncUhWdNlzMzDdXNypSj3iCyVgcXBU44PXWCdoLkhjvALyqq3+5J0LjxzNAOGY+VOIQn2jkmAZQTqFNSWulSAxDtrBJ8jJNlmxmJIobEA5WrvAgEEHiGZ4V2ljNxBSc0pftA2ZWViAahQUhXQvElpUqWgguuSRXRQBC5ahxSQDAexvZpK8wS6HDlIGZD1qjgORZtI+XY7AKlTVSlXBu+h1jb7d7QqmTCmWCpNkD9O7/MYAzFKWXckk/P5QFgw3U5SoAgsDUhv5rCZmDQiGCpAYVAANUVc1r4sA/KFMnMwFimSqgSCTcto7RoeyewJc7EpSVqWoJKlS3SkMGSAWLtmUl2IJEZ/aGGVQEk60cBIJDM1yYv8A+n2zkoniYsMFpKEg1qJiDWtDut/vGjkB9ZwOxpCZZWmXJSlT+yTwYkZ3znlSEcPPw6ZaUFK5Gb3WIA3ncFQcajhWKvtLtlciXLlJO8c8xTkKKUlQCXPMgnSwitRiv7ZmrqLnU3b16EBoDsoKSkrUCl3UrNmdTqZYcsACQWvfSPkXbjCplYoobeAdRFjU1HAMNI+uSZqJ0nPIAyjdVlqSD7RIu4BfjSPnH9QSmZMlLCt4JCTS4SL09VMBm8JKMwhJ1ZkgU5PxjVbOwq500SpWUJSN+YSAlIFyASxswe5fQGKDY2AWtQZTFRYEgtwelddI+xbH2PhMNJCEzwpRIzEJNSaElxYaDhAZba+CkJCEJmkBOg3nL+05DZjx+UJTNpS5S0KKSUe8S6lfgC7UF+kbid2Zwaqqmkuas4+gbyirxnY3CrO7i1S30Ckn4KgLDZ21J01IEtIQkhwpZYEEUZIc+EQkTZclf9xQWp7pRboKn4/KKcdnJkopSjGyZssUyrWJJT/xUSoPzENy9kzv/wCRwQe7T0ueZo78oDQzMcpRGUbo1UG8gLwLaG00yk5lqAsPOgAAqTHdmdk56gDicQLbolCn/NTufCM/M2EBi1hc7KlCmSZymV7yQQ2UMeKSPaa4BAWSdt96gypaSVLSJjEsoIzMTUvZjaxEV3aedJVh1pWtPeJKLupKnUgFC1qSyQSRZ2pd2GtwXZ4BASTLWEhkswFiASWzPcOFA8zHNodkJU+SZMyYtQpvDKFBtAcpJFKhWbSsB8Z7WyCJcpSChZQTmyVy3yh0gAsNPg0VvZeSo4hMxCihQqBRlMxyEkgMSKHRuLP9Wn/08nSg+GxIJamcKBIFgSCQdfdEZwyMZhllM/CrTLWCkzJQdAzBgrcLCuqgCYAXY6YZSlGcFZ5EtSkoOtgG49dYAF94VyhvKyklWiSDmA5mg8or9tYPGICzMkzEoIZKky1US4LZk+6SAWPB6QpsnbaJEoqYKUo2cORSAvcNjQuRMSA6pSswT+5vgDm/5RDYPagJzIWBLoWBNC9WB0rV+ZFjTKzdoCXOTNl1BoRSo1BHSAYpAWd1RyOcoIYgVNa1bjygLjHzzJUU5QFsCFXoQ27oSeI+UUeQOwo/34eflEikgBq8PkB9YKiSwdn9MnXUl9YBeXMYMHtbiL1r0+MLrub34xaJkE2S7uw/6R8ifCEpqCSS+pgDYmatS0lVEZgSE0F2zVuW4xq9n7VloWpExOU5nDpUbtmEspIIJ01tzjN4nFSyMpJrfdJ5sIEMeUKAHeZUvlzEHKSkpzAEc/CA0+2tpIzukqPeIKd5wQZZZmNbHVrxp+yc95DsFDKcziiqF0kGlnFuUfLMRtIrqt30fhajco1OzcSZmHKJIylHtJPvdDcA3+8A7sjaa5CFLSjNhhMWtKUryrSCaAft+FaRlMXiUzZypiyUSySUp9otwDBoPJmnKoAlJKiGajgN50Hwj2z8EogKIYWAfe4lh61gJJxqGZJB/wBppyFWHlEpWMlhwVmzNvcOStLwnmLqcFh1IpwaOFUtVC3jRtaUeAfTOkOXmq+XjU+qw0jF4f8AWT1UPvFKdlpPsqyjTX15wrPweR3KFcKsddDrAaZO0MOKGtqPb/q+cdn7Qw/ADyP1+8ZTDzgPZLclBxo3SLpE4CVmVKQsZiAJYAsl1EuKMCKc4DU9nduqws1C5aiqSogzEBwFpcPu2CgC4Ia1hrp+0vatMta1pQhQK1Mtacz7zDKCwDgCpMfL0Y9BAQlYlpvkUlqkkuVKdyerWpD09K5oHePOSLOoBweCkac2NB0gNTs/tssL7wKSEVTk7s5CbhRb3qEU41eLYf1FWSXThy4ZgooPUAueNo+b4vChbDLlSgUCczD43Op+ZMJrwKQ7OnxP3Y+hzgPsEnty4Y4UnR0Tn4cgwDW+UdH9QpAfvZU9HNOU9TVVfDjHxo4UfrX0uPq8SWJgtNV4taA+44bt1ggSe8XVrpZVOQNLxmsbKw+IUuZKCFoUtXusxJeoNr66EcY+aSsROsJhPCh6aVMMydsYuUoKSahjrVjqCKseOsAmuUEFSSkOhShatDevg0dSS3wHBr+XE6xKbNXMWta0hBUXLWBIc/ADzjwlkiw58rU6DUwHpV3NOrn5am1NDEnU9L3oOFyOSR8Y8EsfxZ9K608BHiCXIerc39WA1gIkF6E/NqFrcA58YQXLqbXi17oChTUX6u7Xel3iomneNrm/8wGqmYOWXSpyTawZjcHT5RLC4JIeVPCVA+ypz1Y1pV/EdIqJuJXmG+rTUw3PxC8h3lWOp0zNAc2lsKXmUlBKVD3V1B/ab+Y8YqsLiZuFmg1AFxen1i0xk5RlA5i4IYuXFYr9prJSlybfWAdXt6SoHLLUkku6SWNGqGrAcVtcrfIVpSzbxJ8gaDwaM8/rwghUXvp9DAPyJigCysw4Vfiac4mZImhwqv6VNycA2/iEUGqoZl3HSADMwShVqRGXJOt4bwyzmZyzmmkeUo5h64wFWpENlR7lNSN9Z60QPoPOFwN6Ggf7Kf3q+SIAScaoAhW8C160Fme0GRPlEunNKJU7oUaCtAHrp5XhUpDJ9aJgcwfP7QGhw21sQn2ZiJl6LFgOdK1pW8My9sIoZ2HWlxRSC6WqHZnyvzNm4vmEwfBTC6amw16wGnl4jCrLS1/8yEknSihSgFr0FGixTsFRrugVoDmerUYDUM3I2FIxOLLitafURzCYhaUkJUoClASB8IDbDYVitYAq/Cgrc7x043NNRr2dIS2ecDSodIA4MySpug4M1YyyphUXJJLipLmITDSA0SkYVJDzAeOXe4dAByemrmBTMVh2oVE8AkgBrAFVxRyRX6ZrvC4qfOGUKLXNUN4HNTpygLlOPlukIkzHIJDqunUghswJBcsOFI9K2mrdAlJAV7KlTKaAmrZTUbz0FrxX4QOkE6O3L2fufMwSZKTmG6PL9ggDpx3sn+2ASR7xUlquw00F6vqIpJ6SVKNC5JfjW8NYkMulKaQEqM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68" name="AutoShape 4" descr="data:image/jpeg;base64,/9j/4AAQSkZJRgABAQAAAQABAAD/2wCEAAkGBxQTEhUUExQWFhUWGRobGRgYGB4aGRgdGhgYGBsbGB8YHyggGBslHBgaITEjJSkrLi4uFx8zODMsNygtLisBCgoKBQUFDgUFDisZExkrKysrKysrKysrKysrKysrKysrKysrKysrKysrKysrKysrKysrKysrKysrKysrKysrK//AABEIAPoAygMBIgACEQEDEQH/xAAcAAACAwEBAQEAAAAAAAAAAAADBAIFBgEABwj/xABCEAABAgQDBQUHAwIFAwQDAAABAhEAAyExBBJBBSJRYXEGE4GR8DJCobHB0eFScvEHIxQzYoKSorLiFkRTwhUlQ//EABQBAQAAAAAAAAAAAAAAAAAAAAD/xAAUEQEAAAAAAAAAAAAAAAAAAAAA/9oADAMBAAIRAxEAPwD5quU9BpflRjAUp0sAfrFmZRU7tyIofPWFlyFJ/wBQvz49dNIBVYv4wqoVPT184fWM1uJLa1HKFwK1/TABRfwg6UgO13iKRUjiPtEwAQXv56CAi5q/Dx4eMQlgvDcxLGld34PWFEXHT8wA1mgMTlCl9WjhFBaJIT5fz5QHigEeb/GI5QXeCAXFIklIzcmHrpALqlsDzarRxNKG4N4aUkM3w+tvvAZh19HzgFlIrp5x4I5/GCpSCK84mcNwf14emgFijmI4JfMevGGBhDfM3n9I53AoHJPB4AAl8x6HWO5COETWAHAt6p65xEJcUpAd7s/LhyjgR6ccTHO6PH4R3uzx9ehAeQg8vhw6xIIPL4fSCZOccYBtRAQNDb08cLcfhBFYetC3g/hAsnKAvErUlnq1j/HOJInuWfh14UjmGFCTzv0H4jkzDu2hbiOLP64wE1ISqrMXvbnXj7QgEyVTjz5H52icpSktUKA0NTyrcRLvxaxGn5gEzKLuGIArxiClNmBiwVJB6tpcn+eMAnIIBHtUHWnDjARWd4sbJ8fzCspXy8tYItOo1Ftb/wAQKXctcDTygPEMA3IctYJJHJ6+jECnW9YLhyP5pARRY8fv846RU29aRFI8OUdSd7hT7wHppLVGvTw5cIGr6xOYn8feBihtACQr5xNCzzbhAk0LxMH+IAyFPcRCarQXPrwiPeevKOMR4/mAiWyn1/EcSKcdY6qga0eYgBoCT+uH4+0RJPGOU8+EQWICTvrHpq9IlK5RGbrAMDz5R4yfTmOIsNYmZvTyEBZd3mJuLinR7QhNlkGp1+0W0suVAApqHYOBul6afzC8yQ7khmJJY8A9RACQpySG1+l9dYJNIc5qfHUj11iKcGbi2h8L/CIzApNTVi1f3HUQHQgpZlUbwFvvpA04gG9D8DBczGo+OuvyiCQ5qmmjcfGA8pOp8Pj5wvkNdaXgkyWzMTSh4cfXSAylF/TcIDmUMfs0TQimjPqWiIVTTQ29fOJpc+vxASQL0DkwJZ3vX1tBJbV66U+Qji6qFRY3gOKFRQfeOKTf1bjBe7JIavhfT6RodndjcROIdkDXN9vvAZKUKkRNQGv2jdH+m6gCTiEjllN/EgxxH9Oyf/cJ/wCHz3ngMLlGtYhMr4/GNRtbsdPkOW7wC5Rf/izxm5iK15wAJ5oOn1jyDTwgmIGg9VgaNICTvEVS4mDXrHkB3+8BEpYaxCcCA0EUpz69CBznrAHQaCJgjgPXhApduTREpgNNIqp0pI9l23tDXpbzhSYQ6qkl7+B5Q1Jm1OVJSFZHaoZ28q8IUxF16jMan/dfn94A5XuFyDZ3u+ZYbmW9G8TxtcpJFRqlnqSCTxr/ABAjRO6XBb3SWPAXpWPTgWDvRqO4IyuP4+cAvtOi3TZy1Qfeo5aOCXmYk9NfV45tBiXDMXLCgry9XiOFNWJp60gCJQnLzN+A9NCeFBCj+PrDqpoBpUEXI4CAoO85o/rxgF1BhRrx6X4UeCm2t+McSul/Il9YDgTQ8/IdWiQkFSgNSQBHEL/h+vlGj7JbOUpebKS1rM/UwGn7O9nEykd4sArASa150r6aLtGIyKCmpw5Vrz4wVeOCAlJSrObJJqBYk8PrDGFw2cOW6AWp4tAHRipa8hyuU3AF31pc1+kMJXKKiyWSXtxrYehWHMDspjQAvx5cGFYljJa0GjM1gBWADMkS1ig3jS9/4j572u7HpWFTJQaYPaGim+RaNyjaYz5ZgABPtooU9eIhrEyQMyVmh9nrpYWtAfmrEJILMxERAp6+0bX+oWxskzvEhnLKA5a9TGPli9IACokBr6EdWmsQCdIDsRJpBCnW0DUbPx8YAksFrx0gcTHZagw6wNV7j4/aA1U3DFJ3SWoKG4dJNRoeHKE5spQKiHykvUvQk3/iFTOI4h+B4j7R1GMU4L660N+PiYBnOyGBIzZdP2Gh4R0n9rskhtXTpo7/ABgJx9RnBFRzsAPo8SGJCgK68n3fAff6AHHk501JcB6Nw+2kLTkkeqfLg8M7RRmLpU9A7sDYcYEpNKituvxrAdXOBSwF9frEMMHD9XcchApc1VUin19GGMJTrm0vY84D00HLSrPrAGo2nrhDOIHzuPKPJRu053gIyZcb/skAlActrS7EcxofrwjBS6UZ9fXnGv2bjkJlh0rSwNMpYuzuSaiAscPjjMn53cGz87fBhG1wE8gAgUvHy7YW0kIUFTFBKcqbh7p0GsfR9mdrsGEjfCVHiGfzgNbgNoIYcenX14Qntme9wz8b+q/OKhfaTDpdedISXyqLNo7GFZ3auTPVklS5sw/qSHB6UgFsSWUXt65Q7hsb/alqJsQCC9QDlBBAqWEVKJgmTFM4Au6WPloYDLxX9uWlDu5SQCHG8eN/zAB7bSSpMxGUOXYCpDfQ1+MfJLKr60j6vjyQiYQozAWALDMHah4Uj5btEtNWOZgAk14xEX9cvKJZgdfr6McT4euEByYKem8IC9BBlpp+GgaTAGlo15/UxxbufzEkm1eEMAj00BYzZDMK/wAAfG8LKQGt+l/iIuJywTVrKbzbx+vOBTJILtpk+Q+FfpAUpQwvx+YgZSeHqo+kXGIwX6TTfp4j7wjiZBS/U/8A39eqgkJ5HrofXpynEvf7GkQmSiPj8oGUkm3p2+sARSgah3HrSC4Ykt+7w9VhTLR+kNYUmldfuPlAGKC71v8ASJSpe6fV6RJJqB1jqAGPX4O+vjARBcW6ARa4HEgoqRRJ3QeTEq0tFYdOvp45/iTLzJyhiXduZ+8ATB4WYpKVyjVIT1AIFY0itif2CufMzk1BZDpDGjhyXPHhGb2DjlpUMpY687/eNBt3HkyQFKvQP86eqwGw2VsSSvZ+GlrZykuptWo99S8U2B7NTHIROWihCkpUBm4F2cU1FIuJE9MrCYZIWmgIDm5YFmHFot8BtUrASU5Fp9pJ+dL3gJ4jBy8NhwlOYqI3itRUq3P5Ri9nqC0rCZgSpKlOkhwQFks2l2caRf7dxRUb6+tTHzbBY+WFzgqxUqv6akFuP5gNdtSaBWWlSEVUpXFWjO9PgCI+Y49ysvWvh4Rp9t9owuSJSXICQHJqf3N+bRlVKfx/EAFjEweUcVHG6evXCAOpYb7wJaKR08I5NEAQC3P14QYSoXUqg5fVoOicphvac4Diy9HhzDoygl9GZyH5gixHCPbPwYJBUco0LP1frDC/7qyUiiQ7Cz8nOtPI8ICOEkqyZnd6KBv4G49cYr5coqWW3kg3Pr4w3tWaAyRmClB+bV8DBJDIQWUxAr15cbwAZ0pt0acOcLTE24f+R+0WEpSQGJDkpcuOMBVKB1GmorUnQ/mARmingG84PhEUHU/OkRmy2Btp9IPgxS9X+/hATSmorxb5V4QQF0UfXXkf5iEu4rx+f2gEzEgboL8h0/MAzNLN0+3P00CxE5Ov3PrXxgAC5hZLhOrfT0wgi5ACALP8a+fCAFhcXvOKW8ot9ukLKUkHKycpcMKWrz+cUOBQ8wA0BB9dIupCA+SZo/LS3rlAa7YGEEmWlRzLWwyiYUbv7GUXB6RcSMaoLJnJZQFMrFweBFxFNh5OEyDcAUNcxo3J6xOZiZisolpJqGNnPAcYBvbGKZJUA5CSpmtQ/wAxg8DsxSwogBWprfMH+/iI+hbbwpw+HEqYXxWJCnAb+1KS6lngAyW5npGXxeDOGEpYd0pKlA3ZRoOJISRoLmAzmL2VlllVQXZj1tyOt9IqlRs9zEJKzNA30snRiWHUuX5ADWK7tThEoWGQUsKgV8XNT+YDOPEzrBShHFSeo/MRVh3stNeZH/d94AaFm8Smn46x1WHUh3B63HhpHFndEB7hX1eCCVy+P4gb0hmWAw3tBAWS8QyUhLOXdTu/AsbEM3UDlHEp7sB30qkmot4FxEMOHBUVAEWDPQMfr+YXxUzOQlLXIF68/CA5hUKWsrZ26Hy0pSDY6YFKSl6N+er6Q0lHdyw7pDZgXu7XD6vCWBw4UVFT1TmoCdRu7t3BgGpJQUoBDkJ1IAtS9xfziMkIzAhrmjPxuSw4R44NAIzWIJOhBYFhUuG15xGdIS26SzVqS3ygC4yQkpNnDtUacgT1+GkV0hYCXPH+GgndpykgkFuPHxrb4wKXhSWA5fE5R8XgIqK1Amw+fLnHJCEpJzfjxbSLfHYfu0p/UxAF2JUUgdXBfpFVtFDbou1dfVIDV7OliUjOsBQLEkHQeyEtUio84NtXZpXIM0oyJG85YHK6KsDR82tSxEWfZXYmTCysyQVKIUQQDd1AqJrlSkClq82gvbPaH/66YgKzJCkpUt3zzFTAo5dSlKQS7C4pAYLCYRRKZxTlSpQTLDXFatqmjP14RopGxZs0ZpaACKVUNNLuRzPnFp2Sw8w4ZCZiElct0p7w5SlIKiAKFQoq4AZhWLpExpKhLTmSqWGIZwe7puqINXUBepOhgKPZ/ZvErXkWiUlrklyG/bVvHzjTYXaGHwRSkKE6cTlzhLpRoQlr9BXQxh5naDvSozipSSwQAaANQKAIdgeBjYdguz3s4ieKJH9tHujR+ZJ9GAGrZEwTp2ImuuYpBLLbNvvkQ4DBkpqAKPyih22UnvUqO8SadbA82Mb7EHPmUotnJo5G6lIBLhyNTSPnsyZImT1hS8tSApRbMxOpGVm43gMcnCtNVldgQR0NY1WJKZxlhOiGU1Waia3P5hbF7Pld40uYd0b4oWGYA2pRyeFOcPYRAlrKU+6N4m5JUcrtegA8YChRgk5iLPQgaEM7DWh/iFcVhgii0g8DbT1rGl2bIC8RMUprWIo5pfRh9HhfH4TN3qS26lq8mB8X+TQGck4cH/LXl5PQ9NDHFYNVlIB/b/43tw4xBJJBUzkkEkbqkt0ox6QZGKKbFSQVMxAIy8d0hzSzDTpALGQHZlDyPzYxCnH4RbIx6lXMs7xTVTaXLsACG1MVK1uTbyEA5iFgDKkvzsW5njEcDKLk5bB7iw+YtE5+BSSSZindv8unkDTpBE4Ej2Zjpr7UshmAdq8afSAV2hiAsgBgL8WerQOWC7EsKCzgV1j0zCLSeb8OetI8nNR06igetuUAwuWUqop2DO1ODcT1j02SpLuQAL/X4/OOpnr1S2YuBYmgPDpF7K2IWzTFBS2zBAegUWBtXePhAUez5WZSQ1XDeuFockLyT1cEKJ40SCR8T8YsNiYOuezClOnmzN5xPa2BShE+aCKpTY1H9xLgtZxTxgENrrKJiQR/lpBPkEgfCn7oS2XIViMQiUA5WoGYbhKRVQHQU8YErGmbnU+8ohqeylI+LCNT2LwOSSZgDLmKypL+ygO541U+vuwGt21NYd2lVTZAPFgHVxoKM1BeMp/UYurD4GWX7lJWut1qADm2mbzjQYHKha5hU6ZAUsqLspQDO4IoCeOusYzAyVzcUZswnOsGYt6GpGVNixLgW87QGqkYvv5MwpYTAAVpr7RZLVUA7gf8rVYWezHlCWlRMxypzQBJAKgN+6GzajjygOy8GyQojvBmoQoMhzRITlLqLkk0NaUJdDaWPXMnTJMpISpKnJNaF95QIAssAAgueQoFbsLZn+MxYlJCe4lTCcwsU3A8mfmI+nbTm5EolBOUEW/SAtOUeLK8WgnZHYEvCyQlhmKRmJuCWITz4mKftRjCmfOUCnKmWkZqEpYZyRzqoNoa8BAI9ptqpXmw+HU6kqKVzBYZj7L/AKtDwHO1TicEhM1ByjKpISXAajG2lH8/Ag7NYXJLTmv7ame6j9BFxiSAkrLEAEgU0duhfnpAZgbNk5p60oy7oSABugqLFg1D+YSxKssyYrVU0pHQUfyDeMaDZOCJSt2bvATq+UZi3QNGdweMTOmLnKIEsFTPqpRct5wF1sSVlYs6lHMblx6+fknt5Hc4ebXfWGIfQlnGut+Xla4KfkTnPtLICBcnikD0zaRSbYlmbMKFEsk71bqZgByHzB4wGYWSmpG6pLEWevw/EMyFS1EIIIIqTRy7UNOHS94J2gSEoy2ysAHdrUPgbfKKXDTGIUHvTzqYDUJ2l3aglKEqSigcvwFxYh+BtFFjgO8X+5XzPAN5RdSJsqijLBOj29XiuxARmVVVzx49YBBWMmVqLv7LfSPDaC/9L3sdekdSgZt1KbDpaGZYbLVJF2KAxoCRR38YBY49Zvl8jHhj1Xyo/wCPrgINh5T5iwABev7gNbXhrD7EmLyqASEg0zUUo8ALkCnCAZ2Xs9S8RKCx7RBswYB1Bugtq8aLaG0cuMC3opDEafLqfODSsAsTFLynJLlLSlSqZiQQ6QOp+UVvaNKRNTcBlaXZZA+AgG5DJoG3czcyTy4hvKKTtDjD3WJRT2kB+hFqWYUiwlSVe7wFSQAPFWvKKLa0/NNWjmlXV0gjyBJ84CqQju5ZUfaZm+nrnGzlzFSpEtLhkoajgmgJJ4m8ZHaUk5CdEkA8yY12HyzZkuW+6kBSzwSlLmjMzBvnAB23iu4lS5J9ucy5v+lHuI8bnwjmycY0+aov/lgMSz1BpoQW8K0iux0xWJnzV03jRJOgoADoW0iWyJK5S8s2WtlEBDMS4JLPwq79dWgNPs/ay1S1SgpOdXsoFSXAQkH3QAXUX8HjUdnNhJkATJq80xRC1lY95TMVcVUACbCOdl9kypISuYUCcuwJcpGigLnlTnHds7b7tSmSR3bhixrmuXO8SCPPxgDdoO1QQMqBmV7uUvVxVZ6AxjsfiF92Aol5qnUSS7e2onrQQkgKmrKrqJdrjlrwhokz8SmU5UEA94p91LsVMdGAA6qgGcJNV3apilBKE3I15NqzQXbGMKkJJLiYUsdWoQXPh083W7SY1Bw6gAyVES5YFN0F1GmpPziv2pPGZKA4EuWlIetSH1gLHH4sS8KVAspUtbD9ySdPAA84xux8NmIoTLlsAP8A5FOT8SL6ADlFh2jxS1SpcpJJVNIAH+lJBpTVTOYb2dgaiSneKb1oH9p6eZ6cICy2elWcLWSdAeDAkpRSgFX584T2agFSlL0JUTdyXLHkOWpDsKxdf4FKgrIsAECXnNkj3lD9Ren4itx60S8wQDlBYJqSptQW1+vkGR27NUVLfipR5V+nSKPD+0HoPmdB0jTYmWci93fWCVUokVZI1HDwjMyQXuzWf1zgL3DhSlehUPc6DpAJpGY01NreFLQ1s2qszVAoTr/qbibQrNlEk9TpAcnDfYAD6UI1MEEkJAqCXYUFKDhUfgxGSlSl+Xw6Xi1k7LC0lS6UITwDpDEnw1+kAv2bkpmYgImB0kKYD9WV0kePnGhmCejMmWrdFRkG9lPEVN78G5QvsnYCShioqUSG7sFWV7FxT4xe4DCzzlTMSpQcNMKcqwSH3673ss41a8AXYGNVMlGXMJUoVBLVF6cXY63EKdocD3jN7QzV5glWnEEN1gU2UqSvvf0kBXIuACse6XoTaoLmsWkw5um4ocQKpIDcLPw6wGZnFUuQxNVFgWIDA5ia1Ps8tbxmsGpU2bSuYt4NlHwEP9pcYVoDe0uYavplIAHIO3hA9lBElBWtmFE8SeTQHe1MsIQlANASOalMHPQUEXvZeWDKm5rzN0BtARc2AoettYz2LlqxCZs1bjKNwHq+WzkkPXUkRrsBLVMlpRLliSMozzC5Kf2g+y7aQGORj1omLKG9s001ADeMbjs5g8ksYlaUd4sOlx/blpY7xDgE011EUs+TgsNNmZ1FZJISU2LUzFQBTUvQE0ageG//AFGgy1UKlEt7P9sJAoBzt8eJgGU7SXMnbilb7Zlm6k6q5OHroGoGiGNX3y2FUAsGBJJ4kC/H0Y8SJaQEEqmTbkhilNHFbVceDRZYGUJaM5qbJBqAeNudOsApjMYnDS2qVkG1as+UfMwlsfDLKBKCgFzlZppNG1CK3Op4O1dJz3Ku+bMsv3euRNXWX1NQBWgdrQecE4ZGZX+YoGhU5APvFjcudBpAJYtUtU/u2eTIClKqakczqokUtWKjGTSTnUPaJUaDU0HKHsMjLhwr3p6yo8kAsAep+UVW2p/9pahYMB4GjQCysYSQxdat1IFwkcOGZRL8hG/2JsZpY71TFe9N1KjfIP8ASLHnGM7IYSV3qFT1MVDceziody2j11aPoUnEJBZJQojTOlx4J+QgCbQ2elSA26Es12rcgA384q8FsjvMyiWUiwDnKGd2ZnOg+8N4hU2YW71KGuDugdXI9GGJO0u5WDNSyv1JLpXRhnALeBIgMLtkkLUhTMa05B7dYx6FMrm5pp8I3na0FivMTUmzAuXIu40ofxGDxCnUTzPj5QFjIWoqBqACHb7cKCBMOB9eMRwjBxqzvyAduVYKlR5wF3h8QAgS5SMyz7Sz7Isw59OYi32JiZQWRPmB2yipFSz5G9i5q4sIo0LYApaVLHsqOrMCQ1VF68ID3KAQsJmTSatkZHiEhtf1QGx//EzvcxU3KTugsoUs6gsi3LSPDA4xA3ZgVxAJSQ3HvEpYNzasZ/B4ieoAJQiWkUSMwTybUvSH5E/GpH+blHFRWof9pB4/KAtk4ycn/PkvusJid96WXkJcHm/hCmKxKUSlmUXQxAq+QqFvNIvwPKBo2pikEAlM9BNkkyyejpAJ6v0jnaHaIKFFctQSoEKKgEKGoCiAyg9aEtl8wx2KWFKloHugnxVlH0ieLlmcsJTlEuWGKlFk0v4nkDFdLJ9ouxsLOOfnFthkgSVrm39wCgFPZHWvowDezMVJlrCArMs0SspdKXBLgKbW1PtFrtSYCiSglSQskEpWzrykDNxq16NpGUw8tOZWY5TdxRjct0+kWiUHEBEuXnUArMZhFaJIpy6k8YDu0cGtRRLSc0wkgkajR/D40jRbK2UuVLyFYLF2UWCOVnV0FOcDwEyXhqS6rLgrWCTpRnB62N+sXmDAmUmrlIJFisAKud0KoDa7tAIYcIloVNUc2pUbrL0SmzJcDQQALWtKFTlFI0SBvLqd1IT7Lj3iwBhLa+13mZZQ7xSGAOYFCGo/BSn1tWgeE/8ACFW9OnhzWrK+7i1zAXyWSkrmhgKqsANEoSeFGHnpCWDQvEzRMUcoBJOawSzF+tGhCftFK0JllYKHJUuySzslg4NPvBcbtqWECVLJIUHWWqoguEjMzJA+MBHac9LtKfu5aQlPEga+ZJjOTpveLTLdIAOY5iQCeG6CfIRay1qXmHd5QXYkksK1KUh/LlSAYbZUtyVSjNGqpcyo8gMviDAIYXDTJpUQVLCaFSaJ8Mwc66aRaYLZqTVeJykaJOYgjRlAVqKRe4LYklSB3MydKNiErqRWhBdKuNK+EH/9MLUHGMmKA/0pcA2NCL8wBS8AjhpuJA/tTJeJQ3ss5FKbqqpazhhS8P4Laa5gMtQmSZxqlPtSlgXANSDpUtaH17PkFQSpLZWdYUUz06BS29oW3gCGiuXiJ8pbrAnplq3VqfMgijTCmo6k5TTi0Avj8QlIPeIeWoe0kVHEFNnDt1jE4zCgTMoUFJLEK5cGoX5Rs9uzitK1tlRNcgCoQv3g72Ir5Riu8Hecn8tIBrAyDkmrPupABP8AqIHygS1lzfzhr/FEpKUtlBF9Tz5MPhCi1By5rq38QFzs3eIIluRebNUWSBbKPZpVmEExm0wP8lVP1KYv4qsOXCKzETTNWSqiQAyRagokcYIWIygBVKMaCA0my9szJg3gkkUIFLW8NfDlF8jEKKUsSFCu8SMz6EpZ60evMRleysmYcyAgkpY2sDSpNL8Y1EzZk4BiW3nAGVzViHzPTWjUgB4jHYdSaFCJg9oKSxcUvlqx+VYx3a7OMrrdCyC1rcNCmmlPhGp2rswEEqSQtIqWYECjKYNWjEXjCbfxIJEoABKTmfqPl+IAclQuE5jwsH5nQfOJqUpbOeQNkpbhz5wnKxDUSH8Hg6Vzptk04mw+/wAYAkmVJSSFkqOosOmriHp+2VJ3ZSkBAsEguPkSfGD7M7MqmOVzAwZ6sATZIapJ4feNj2d2HKkqBnmXLCHyqAAJPAk1fSkBlMLsrHYgMJSihXvqTl6lyW8Tzi92T/TuZMVlUoUvdQ/6aN4mPpey8ThwkdzLVPL+0BujQnMqlNaxZYJaCojMEkXAUyR8d78wGNwv9NlpDJWggVAYpdVw7hQIfQivwiy2l2eUCT3MqW4DqRLSUggVJZO6m/1LRq5mLDMCXe7P8hEzPAAzFz684D5/tDslInJysZb5XUgZVGntFSWC0u9CCGZmjC47YpknusQg8imoVX3bMXDFPRndh9J7QyjLUZ2HLA+0j3HBzOB7rm7M7iEjLRjCuRPSkJyllVQUzAAd4qJALUDAuAGgPnkvYiSxzKyn2WGYUpqGTrR4ewnZ8ylJWTLU98zgp5sDXwhSdtL/AAi1IzGaAqpSWq1XCgAssHdknUvF52Y2ojETaTAkCmVSQ96AjR9Dy4wEU4MJmIC1bq6JUlQKkKuEhXvJULAvw5xZSJSlqZRqKompVlNwCTd2o/JncUhWdNlzMzDdXNypSj3iCyVgcXBU44PXWCdoLkhjvALyqq3+5J0LjxzNAOGY+VOIQn2jkmAZQTqFNSWulSAxDtrBJ8jJNlmxmJIobEA5WrvAgEEHiGZ4V2ljNxBSc0pftA2ZWViAahQUhXQvElpUqWgguuSRXRQBC5ahxSQDAexvZpK8wS6HDlIGZD1qjgORZtI+XY7AKlTVSlXBu+h1jb7d7QqmTCmWCpNkD9O7/MYAzFKWXckk/P5QFgw3U5SoAgsDUhv5rCZmDQiGCpAYVAANUVc1r4sA/KFMnMwFimSqgSCTcto7RoeyewJc7EpSVqWoJKlS3SkMGSAWLtmUl2IJEZ/aGGVQEk60cBIJDM1yYv8A+n2zkoniYsMFpKEg1qJiDWtDut/vGjkB9ZwOxpCZZWmXJSlT+yTwYkZ3znlSEcPPw6ZaUFK5Gb3WIA3ncFQcajhWKvtLtlciXLlJO8c8xTkKKUlQCXPMgnSwitRiv7ZmrqLnU3b16EBoDsoKSkrUCl3UrNmdTqZYcsACQWvfSPkXbjCplYoobeAdRFjU1HAMNI+uSZqJ0nPIAyjdVlqSD7RIu4BfjSPnH9QSmZMlLCt4JCTS4SL09VMBm8JKMwhJ1ZkgU5PxjVbOwq500SpWUJSN+YSAlIFyASxswe5fQGKDY2AWtQZTFRYEgtwelddI+xbH2PhMNJCEzwpRIzEJNSaElxYaDhAZba+CkJCEJmkBOg3nL+05DZjx+UJTNpS5S0KKSUe8S6lfgC7UF+kbid2Zwaqqmkuas4+gbyirxnY3CrO7i1S30Ckn4KgLDZ21J01IEtIQkhwpZYEEUZIc+EQkTZclf9xQWp7pRboKn4/KKcdnJkopSjGyZssUyrWJJT/xUSoPzENy9kzv/wCRwQe7T0ueZo78oDQzMcpRGUbo1UG8gLwLaG00yk5lqAsPOgAAqTHdmdk56gDicQLbolCn/NTufCM/M2EBi1hc7KlCmSZymV7yQQ2UMeKSPaa4BAWSdt96gypaSVLSJjEsoIzMTUvZjaxEV3aedJVh1pWtPeJKLupKnUgFC1qSyQSRZ2pd2GtwXZ4BASTLWEhkswFiASWzPcOFA8zHNodkJU+SZMyYtQpvDKFBtAcpJFKhWbSsB8Z7WyCJcpSChZQTmyVy3yh0gAsNPg0VvZeSo4hMxCihQqBRlMxyEkgMSKHRuLP9Wn/08nSg+GxIJamcKBIFgSCQdfdEZwyMZhllM/CrTLWCkzJQdAzBgrcLCuqgCYAXY6YZSlGcFZ5EtSkoOtgG49dYAF94VyhvKyklWiSDmA5mg8or9tYPGICzMkzEoIZKky1US4LZk+6SAWPB6QpsnbaJEoqYKUo2cORSAvcNjQuRMSA6pSswT+5vgDm/5RDYPagJzIWBLoWBNC9WB0rV+ZFjTKzdoCXOTNl1BoRSo1BHSAYpAWd1RyOcoIYgVNa1bjygLjHzzJUU5QFsCFXoQ27oSeI+UUeQOwo/34eflEikgBq8PkB9YKiSwdn9MnXUl9YBeXMYMHtbiL1r0+MLrub34xaJkE2S7uw/6R8ifCEpqCSS+pgDYmatS0lVEZgSE0F2zVuW4xq9n7VloWpExOU5nDpUbtmEspIIJ01tzjN4nFSyMpJrfdJ5sIEMeUKAHeZUvlzEHKSkpzAEc/CA0+2tpIzukqPeIKd5wQZZZmNbHVrxp+yc95DsFDKcziiqF0kGlnFuUfLMRtIrqt30fhajco1OzcSZmHKJIylHtJPvdDcA3+8A7sjaa5CFLSjNhhMWtKUryrSCaAft+FaRlMXiUzZypiyUSySUp9otwDBoPJmnKoAlJKiGajgN50Hwj2z8EogKIYWAfe4lh61gJJxqGZJB/wBppyFWHlEpWMlhwVmzNvcOStLwnmLqcFh1IpwaOFUtVC3jRtaUeAfTOkOXmq+XjU+qw0jF4f8AWT1UPvFKdlpPsqyjTX15wrPweR3KFcKsddDrAaZO0MOKGtqPb/q+cdn7Qw/ADyP1+8ZTDzgPZLclBxo3SLpE4CVmVKQsZiAJYAsl1EuKMCKc4DU9nduqws1C5aiqSogzEBwFpcPu2CgC4Ia1hrp+0vatMta1pQhQK1Mtacz7zDKCwDgCpMfL0Y9BAQlYlpvkUlqkkuVKdyerWpD09K5oHePOSLOoBweCkac2NB0gNTs/tssL7wKSEVTk7s5CbhRb3qEU41eLYf1FWSXThy4ZgooPUAueNo+b4vChbDLlSgUCczD43Op+ZMJrwKQ7OnxP3Y+hzgPsEnty4Y4UnR0Tn4cgwDW+UdH9QpAfvZU9HNOU9TVVfDjHxo4UfrX0uPq8SWJgtNV4taA+44bt1ggSe8XVrpZVOQNLxmsbKw+IUuZKCFoUtXusxJeoNr66EcY+aSsROsJhPCh6aVMMydsYuUoKSahjrVjqCKseOsAmuUEFSSkOhShatDevg0dSS3wHBr+XE6xKbNXMWta0hBUXLWBIc/ADzjwlkiw58rU6DUwHpV3NOrn5am1NDEnU9L3oOFyOSR8Y8EsfxZ9K608BHiCXIerc39WA1gIkF6E/NqFrcA58YQXLqbXi17oChTUX6u7Xel3iomneNrm/8wGqmYOWXSpyTawZjcHT5RLC4JIeVPCVA+ypz1Y1pV/EdIqJuJXmG+rTUw3PxC8h3lWOp0zNAc2lsKXmUlBKVD3V1B/ab+Y8YqsLiZuFmg1AFxen1i0xk5RlA5i4IYuXFYr9prJSlybfWAdXt6SoHLLUkku6SWNGqGrAcVtcrfIVpSzbxJ8gaDwaM8/rwghUXvp9DAPyJigCysw4Vfiac4mZImhwqv6VNycA2/iEUGqoZl3HSADMwShVqRGXJOt4bwyzmZyzmmkeUo5h64wFWpENlR7lNSN9Z60QPoPOFwN6Ggf7Kf3q+SIAScaoAhW8C160Fme0GRPlEunNKJU7oUaCtAHrp5XhUpDJ9aJgcwfP7QGhw21sQn2ZiJl6LFgOdK1pW8My9sIoZ2HWlxRSC6WqHZnyvzNm4vmEwfBTC6amw16wGnl4jCrLS1/8yEknSihSgFr0FGixTsFRrugVoDmerUYDUM3I2FIxOLLitafURzCYhaUkJUoClASB8IDbDYVitYAq/Cgrc7x043NNRr2dIS2ecDSodIA4MySpug4M1YyyphUXJJLipLmITDSA0SkYVJDzAeOXe4dAByemrmBTMVh2oVE8AkgBrAFVxRyRX6ZrvC4qfOGUKLXNUN4HNTpygLlOPlukIkzHIJDqunUghswJBcsOFI9K2mrdAlJAV7KlTKaAmrZTUbz0FrxX4QOkE6O3L2fufMwSZKTmG6PL9ggDpx3sn+2ASR7xUlquw00F6vqIpJ6SVKNC5JfjW8NYkMulKaQEqM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0" name="AutoShape 6" descr="data:image/jpeg;base64,/9j/4AAQSkZJRgABAQAAAQABAAD/2wCEAAkGBxQTEhUUExQWFhUWGRobGRgYGB4aGRgdGhgYGBsbGB8YHyggGBslHBgaITEjJSkrLi4uFx8zODMsNygtLisBCgoKBQUFDgUFDisZExkrKysrKysrKysrKysrKysrKysrKysrKysrKysrKysrKysrKysrKysrKysrKysrKysrK//AABEIAPoAygMBIgACEQEDEQH/xAAcAAACAwEBAQEAAAAAAAAAAAADBAIFBgEABwj/xABCEAABAgQDBQUHAwIFAwQDAAABAhEAAyExBBJBBSJRYXEGE4GR8DJCobHB0eFScvEHIxQzYoKSorLiFkRTwhUlQ//EABQBAQAAAAAAAAAAAAAAAAAAAAD/xAAUEQEAAAAAAAAAAAAAAAAAAAAA/9oADAMBAAIRAxEAPwD5quU9BpflRjAUp0sAfrFmZRU7tyIofPWFlyFJ/wBQvz49dNIBVYv4wqoVPT184fWM1uJLa1HKFwK1/TABRfwg6UgO13iKRUjiPtEwAQXv56CAi5q/Dx4eMQlgvDcxLGld34PWFEXHT8wA1mgMTlCl9WjhFBaJIT5fz5QHigEeb/GI5QXeCAXFIklIzcmHrpALqlsDzarRxNKG4N4aUkM3w+tvvAZh19HzgFlIrp5x4I5/GCpSCK84mcNwf14emgFijmI4JfMevGGBhDfM3n9I53AoHJPB4AAl8x6HWO5COETWAHAt6p65xEJcUpAd7s/LhyjgR6ccTHO6PH4R3uzx9ehAeQg8vhw6xIIPL4fSCZOccYBtRAQNDb08cLcfhBFYetC3g/hAsnKAvErUlnq1j/HOJInuWfh14UjmGFCTzv0H4jkzDu2hbiOLP64wE1ISqrMXvbnXj7QgEyVTjz5H52icpSktUKA0NTyrcRLvxaxGn5gEzKLuGIArxiClNmBiwVJB6tpcn+eMAnIIBHtUHWnDjARWd4sbJ8fzCspXy8tYItOo1Ftb/wAQKXctcDTygPEMA3IctYJJHJ6+jECnW9YLhyP5pARRY8fv846RU29aRFI8OUdSd7hT7wHppLVGvTw5cIGr6xOYn8feBihtACQr5xNCzzbhAk0LxMH+IAyFPcRCarQXPrwiPeevKOMR4/mAiWyn1/EcSKcdY6qga0eYgBoCT+uH4+0RJPGOU8+EQWICTvrHpq9IlK5RGbrAMDz5R4yfTmOIsNYmZvTyEBZd3mJuLinR7QhNlkGp1+0W0suVAApqHYOBul6afzC8yQ7khmJJY8A9RACQpySG1+l9dYJNIc5qfHUj11iKcGbi2h8L/CIzApNTVi1f3HUQHQgpZlUbwFvvpA04gG9D8DBczGo+OuvyiCQ5qmmjcfGA8pOp8Pj5wvkNdaXgkyWzMTSh4cfXSAylF/TcIDmUMfs0TQimjPqWiIVTTQ29fOJpc+vxASQL0DkwJZ3vX1tBJbV66U+Qji6qFRY3gOKFRQfeOKTf1bjBe7JIavhfT6RodndjcROIdkDXN9vvAZKUKkRNQGv2jdH+m6gCTiEjllN/EgxxH9Oyf/cJ/wCHz3ngMLlGtYhMr4/GNRtbsdPkOW7wC5Rf/izxm5iK15wAJ5oOn1jyDTwgmIGg9VgaNICTvEVS4mDXrHkB3+8BEpYaxCcCA0EUpz69CBznrAHQaCJgjgPXhApduTREpgNNIqp0pI9l23tDXpbzhSYQ6qkl7+B5Q1Jm1OVJSFZHaoZ28q8IUxF16jMan/dfn94A5XuFyDZ3u+ZYbmW9G8TxtcpJFRqlnqSCTxr/ABAjRO6XBb3SWPAXpWPTgWDvRqO4IyuP4+cAvtOi3TZy1Qfeo5aOCXmYk9NfV45tBiXDMXLCgry9XiOFNWJp60gCJQnLzN+A9NCeFBCj+PrDqpoBpUEXI4CAoO85o/rxgF1BhRrx6X4UeCm2t+McSul/Il9YDgTQ8/IdWiQkFSgNSQBHEL/h+vlGj7JbOUpebKS1rM/UwGn7O9nEykd4sArASa150r6aLtGIyKCmpw5Vrz4wVeOCAlJSrObJJqBYk8PrDGFw2cOW6AWp4tAHRipa8hyuU3AF31pc1+kMJXKKiyWSXtxrYehWHMDspjQAvx5cGFYljJa0GjM1gBWADMkS1ig3jS9/4j572u7HpWFTJQaYPaGim+RaNyjaYz5ZgABPtooU9eIhrEyQMyVmh9nrpYWtAfmrEJILMxERAp6+0bX+oWxskzvEhnLKA5a9TGPli9IACokBr6EdWmsQCdIDsRJpBCnW0DUbPx8YAksFrx0gcTHZagw6wNV7j4/aA1U3DFJ3SWoKG4dJNRoeHKE5spQKiHykvUvQk3/iFTOI4h+B4j7R1GMU4L660N+PiYBnOyGBIzZdP2Gh4R0n9rskhtXTpo7/ABgJx9RnBFRzsAPo8SGJCgK68n3fAff6AHHk501JcB6Nw+2kLTkkeqfLg8M7RRmLpU9A7sDYcYEpNKituvxrAdXOBSwF9frEMMHD9XcchApc1VUin19GGMJTrm0vY84D00HLSrPrAGo2nrhDOIHzuPKPJRu053gIyZcb/skAlActrS7EcxofrwjBS6UZ9fXnGv2bjkJlh0rSwNMpYuzuSaiAscPjjMn53cGz87fBhG1wE8gAgUvHy7YW0kIUFTFBKcqbh7p0GsfR9mdrsGEjfCVHiGfzgNbgNoIYcenX14Qntme9wz8b+q/OKhfaTDpdedISXyqLNo7GFZ3auTPVklS5sw/qSHB6UgFsSWUXt65Q7hsb/alqJsQCC9QDlBBAqWEVKJgmTFM4Au6WPloYDLxX9uWlDu5SQCHG8eN/zAB7bSSpMxGUOXYCpDfQ1+MfJLKr60j6vjyQiYQozAWALDMHah4Uj5btEtNWOZgAk14xEX9cvKJZgdfr6McT4euEByYKem8IC9BBlpp+GgaTAGlo15/UxxbufzEkm1eEMAj00BYzZDMK/wAAfG8LKQGt+l/iIuJywTVrKbzbx+vOBTJILtpk+Q+FfpAUpQwvx+YgZSeHqo+kXGIwX6TTfp4j7wjiZBS/U/8A39eqgkJ5HrofXpynEvf7GkQmSiPj8oGUkm3p2+sARSgah3HrSC4Ykt+7w9VhTLR+kNYUmldfuPlAGKC71v8ASJSpe6fV6RJJqB1jqAGPX4O+vjARBcW6ARa4HEgoqRRJ3QeTEq0tFYdOvp45/iTLzJyhiXduZ+8ATB4WYpKVyjVIT1AIFY0itif2CufMzk1BZDpDGjhyXPHhGb2DjlpUMpY687/eNBt3HkyQFKvQP86eqwGw2VsSSvZ+GlrZykuptWo99S8U2B7NTHIROWihCkpUBm4F2cU1FIuJE9MrCYZIWmgIDm5YFmHFot8BtUrASU5Fp9pJ+dL3gJ4jBy8NhwlOYqI3itRUq3P5Ri9nqC0rCZgSpKlOkhwQFks2l2caRf7dxRUb6+tTHzbBY+WFzgqxUqv6akFuP5gNdtSaBWWlSEVUpXFWjO9PgCI+Y49ysvWvh4Rp9t9owuSJSXICQHJqf3N+bRlVKfx/EAFjEweUcVHG6evXCAOpYb7wJaKR08I5NEAQC3P14QYSoXUqg5fVoOicphvac4Diy9HhzDoygl9GZyH5gixHCPbPwYJBUco0LP1frDC/7qyUiiQ7Cz8nOtPI8ICOEkqyZnd6KBv4G49cYr5coqWW3kg3Pr4w3tWaAyRmClB+bV8DBJDIQWUxAr15cbwAZ0pt0acOcLTE24f+R+0WEpSQGJDkpcuOMBVKB1GmorUnQ/mARmingG84PhEUHU/OkRmy2Btp9IPgxS9X+/hATSmorxb5V4QQF0UfXXkf5iEu4rx+f2gEzEgboL8h0/MAzNLN0+3P00CxE5Ov3PrXxgAC5hZLhOrfT0wgi5ACALP8a+fCAFhcXvOKW8ot9ukLKUkHKycpcMKWrz+cUOBQ8wA0BB9dIupCA+SZo/LS3rlAa7YGEEmWlRzLWwyiYUbv7GUXB6RcSMaoLJnJZQFMrFweBFxFNh5OEyDcAUNcxo3J6xOZiZisolpJqGNnPAcYBvbGKZJUA5CSpmtQ/wAxg8DsxSwogBWprfMH+/iI+hbbwpw+HEqYXxWJCnAb+1KS6lngAyW5npGXxeDOGEpYd0pKlA3ZRoOJISRoLmAzmL2VlllVQXZj1tyOt9IqlRs9zEJKzNA30snRiWHUuX5ADWK7tThEoWGQUsKgV8XNT+YDOPEzrBShHFSeo/MRVh3stNeZH/d94AaFm8Smn46x1WHUh3B63HhpHFndEB7hX1eCCVy+P4gb0hmWAw3tBAWS8QyUhLOXdTu/AsbEM3UDlHEp7sB30qkmot4FxEMOHBUVAEWDPQMfr+YXxUzOQlLXIF68/CA5hUKWsrZ26Hy0pSDY6YFKSl6N+er6Q0lHdyw7pDZgXu7XD6vCWBw4UVFT1TmoCdRu7t3BgGpJQUoBDkJ1IAtS9xfziMkIzAhrmjPxuSw4R44NAIzWIJOhBYFhUuG15xGdIS26SzVqS3ygC4yQkpNnDtUacgT1+GkV0hYCXPH+GgndpykgkFuPHxrb4wKXhSWA5fE5R8XgIqK1Amw+fLnHJCEpJzfjxbSLfHYfu0p/UxAF2JUUgdXBfpFVtFDbou1dfVIDV7OliUjOsBQLEkHQeyEtUio84NtXZpXIM0oyJG85YHK6KsDR82tSxEWfZXYmTCysyQVKIUQQDd1AqJrlSkClq82gvbPaH/66YgKzJCkpUt3zzFTAo5dSlKQS7C4pAYLCYRRKZxTlSpQTLDXFatqmjP14RopGxZs0ZpaACKVUNNLuRzPnFp2Sw8w4ZCZiElct0p7w5SlIKiAKFQoq4AZhWLpExpKhLTmSqWGIZwe7puqINXUBepOhgKPZ/ZvErXkWiUlrklyG/bVvHzjTYXaGHwRSkKE6cTlzhLpRoQlr9BXQxh5naDvSozipSSwQAaANQKAIdgeBjYdguz3s4ieKJH9tHujR+ZJ9GAGrZEwTp2ImuuYpBLLbNvvkQ4DBkpqAKPyih22UnvUqO8SadbA82Mb7EHPmUotnJo5G6lIBLhyNTSPnsyZImT1hS8tSApRbMxOpGVm43gMcnCtNVldgQR0NY1WJKZxlhOiGU1Waia3P5hbF7Pld40uYd0b4oWGYA2pRyeFOcPYRAlrKU+6N4m5JUcrtegA8YChRgk5iLPQgaEM7DWh/iFcVhgii0g8DbT1rGl2bIC8RMUprWIo5pfRh9HhfH4TN3qS26lq8mB8X+TQGck4cH/LXl5PQ9NDHFYNVlIB/b/43tw4xBJJBUzkkEkbqkt0ox6QZGKKbFSQVMxAIy8d0hzSzDTpALGQHZlDyPzYxCnH4RbIx6lXMs7xTVTaXLsACG1MVK1uTbyEA5iFgDKkvzsW5njEcDKLk5bB7iw+YtE5+BSSSZindv8unkDTpBE4Ej2Zjpr7UshmAdq8afSAV2hiAsgBgL8WerQOWC7EsKCzgV1j0zCLSeb8OetI8nNR06igetuUAwuWUqop2DO1ODcT1j02SpLuQAL/X4/OOpnr1S2YuBYmgPDpF7K2IWzTFBS2zBAegUWBtXePhAUez5WZSQ1XDeuFockLyT1cEKJ40SCR8T8YsNiYOuezClOnmzN5xPa2BShE+aCKpTY1H9xLgtZxTxgENrrKJiQR/lpBPkEgfCn7oS2XIViMQiUA5WoGYbhKRVQHQU8YErGmbnU+8ohqeylI+LCNT2LwOSSZgDLmKypL+ygO541U+vuwGt21NYd2lVTZAPFgHVxoKM1BeMp/UYurD4GWX7lJWut1qADm2mbzjQYHKha5hU6ZAUsqLspQDO4IoCeOusYzAyVzcUZswnOsGYt6GpGVNixLgW87QGqkYvv5MwpYTAAVpr7RZLVUA7gf8rVYWezHlCWlRMxypzQBJAKgN+6GzajjygOy8GyQojvBmoQoMhzRITlLqLkk0NaUJdDaWPXMnTJMpISpKnJNaF95QIAssAAgueQoFbsLZn+MxYlJCe4lTCcwsU3A8mfmI+nbTm5EolBOUEW/SAtOUeLK8WgnZHYEvCyQlhmKRmJuCWITz4mKftRjCmfOUCnKmWkZqEpYZyRzqoNoa8BAI9ptqpXmw+HU6kqKVzBYZj7L/AKtDwHO1TicEhM1ByjKpISXAajG2lH8/Ag7NYXJLTmv7ame6j9BFxiSAkrLEAEgU0duhfnpAZgbNk5p60oy7oSABugqLFg1D+YSxKssyYrVU0pHQUfyDeMaDZOCJSt2bvATq+UZi3QNGdweMTOmLnKIEsFTPqpRct5wF1sSVlYs6lHMblx6+fknt5Hc4ebXfWGIfQlnGut+Xla4KfkTnPtLICBcnikD0zaRSbYlmbMKFEsk71bqZgByHzB4wGYWSmpG6pLEWevw/EMyFS1EIIIIqTRy7UNOHS94J2gSEoy2ysAHdrUPgbfKKXDTGIUHvTzqYDUJ2l3aglKEqSigcvwFxYh+BtFFjgO8X+5XzPAN5RdSJsqijLBOj29XiuxARmVVVzx49YBBWMmVqLv7LfSPDaC/9L3sdekdSgZt1KbDpaGZYbLVJF2KAxoCRR38YBY49Zvl8jHhj1Xyo/wCPrgINh5T5iwABev7gNbXhrD7EmLyqASEg0zUUo8ALkCnCAZ2Xs9S8RKCx7RBswYB1Bugtq8aLaG0cuMC3opDEafLqfODSsAsTFLynJLlLSlSqZiQQ6QOp+UVvaNKRNTcBlaXZZA+AgG5DJoG3czcyTy4hvKKTtDjD3WJRT2kB+hFqWYUiwlSVe7wFSQAPFWvKKLa0/NNWjmlXV0gjyBJ84CqQju5ZUfaZm+nrnGzlzFSpEtLhkoajgmgJJ4m8ZHaUk5CdEkA8yY12HyzZkuW+6kBSzwSlLmjMzBvnAB23iu4lS5J9ucy5v+lHuI8bnwjmycY0+aov/lgMSz1BpoQW8K0iux0xWJnzV03jRJOgoADoW0iWyJK5S8s2WtlEBDMS4JLPwq79dWgNPs/ay1S1SgpOdXsoFSXAQkH3QAXUX8HjUdnNhJkATJq80xRC1lY95TMVcVUACbCOdl9kypISuYUCcuwJcpGigLnlTnHds7b7tSmSR3bhixrmuXO8SCPPxgDdoO1QQMqBmV7uUvVxVZ6AxjsfiF92Aol5qnUSS7e2onrQQkgKmrKrqJdrjlrwhokz8SmU5UEA94p91LsVMdGAA6qgGcJNV3apilBKE3I15NqzQXbGMKkJJLiYUsdWoQXPh083W7SY1Bw6gAyVES5YFN0F1GmpPziv2pPGZKA4EuWlIetSH1gLHH4sS8KVAspUtbD9ySdPAA84xux8NmIoTLlsAP8A5FOT8SL6ADlFh2jxS1SpcpJJVNIAH+lJBpTVTOYb2dgaiSneKb1oH9p6eZ6cICy2elWcLWSdAeDAkpRSgFX584T2agFSlL0JUTdyXLHkOWpDsKxdf4FKgrIsAECXnNkj3lD9Ren4itx60S8wQDlBYJqSptQW1+vkGR27NUVLfipR5V+nSKPD+0HoPmdB0jTYmWci93fWCVUokVZI1HDwjMyQXuzWf1zgL3DhSlehUPc6DpAJpGY01NreFLQ1s2qszVAoTr/qbibQrNlEk9TpAcnDfYAD6UI1MEEkJAqCXYUFKDhUfgxGSlSl+Xw6Xi1k7LC0lS6UITwDpDEnw1+kAv2bkpmYgImB0kKYD9WV0kePnGhmCejMmWrdFRkG9lPEVN78G5QvsnYCShioqUSG7sFWV7FxT4xe4DCzzlTMSpQcNMKcqwSH3673ss41a8AXYGNVMlGXMJUoVBLVF6cXY63EKdocD3jN7QzV5glWnEEN1gU2UqSvvf0kBXIuACse6XoTaoLmsWkw5um4ocQKpIDcLPw6wGZnFUuQxNVFgWIDA5ia1Ps8tbxmsGpU2bSuYt4NlHwEP9pcYVoDe0uYavplIAHIO3hA9lBElBWtmFE8SeTQHe1MsIQlANASOalMHPQUEXvZeWDKm5rzN0BtARc2AoettYz2LlqxCZs1bjKNwHq+WzkkPXUkRrsBLVMlpRLliSMozzC5Kf2g+y7aQGORj1omLKG9s001ADeMbjs5g8ksYlaUd4sOlx/blpY7xDgE011EUs+TgsNNmZ1FZJISU2LUzFQBTUvQE0ageG//AFGgy1UKlEt7P9sJAoBzt8eJgGU7SXMnbilb7Zlm6k6q5OHroGoGiGNX3y2FUAsGBJJ4kC/H0Y8SJaQEEqmTbkhilNHFbVceDRZYGUJaM5qbJBqAeNudOsApjMYnDS2qVkG1as+UfMwlsfDLKBKCgFzlZppNG1CK3Op4O1dJz3Ku+bMsv3euRNXWX1NQBWgdrQecE4ZGZX+YoGhU5APvFjcudBpAJYtUtU/u2eTIClKqakczqokUtWKjGTSTnUPaJUaDU0HKHsMjLhwr3p6yo8kAsAep+UVW2p/9pahYMB4GjQCysYSQxdat1IFwkcOGZRL8hG/2JsZpY71TFe9N1KjfIP8ASLHnGM7IYSV3qFT1MVDceziody2j11aPoUnEJBZJQojTOlx4J+QgCbQ2elSA26Es12rcgA384q8FsjvMyiWUiwDnKGd2ZnOg+8N4hU2YW71KGuDugdXI9GGJO0u5WDNSyv1JLpXRhnALeBIgMLtkkLUhTMa05B7dYx6FMrm5pp8I3na0FivMTUmzAuXIu40ofxGDxCnUTzPj5QFjIWoqBqACHb7cKCBMOB9eMRwjBxqzvyAduVYKlR5wF3h8QAgS5SMyz7Sz7Isw59OYi32JiZQWRPmB2yipFSz5G9i5q4sIo0LYApaVLHsqOrMCQ1VF68ID3KAQsJmTSatkZHiEhtf1QGx//EzvcxU3KTugsoUs6gsi3LSPDA4xA3ZgVxAJSQ3HvEpYNzasZ/B4ieoAJQiWkUSMwTybUvSH5E/GpH+blHFRWof9pB4/KAtk4ycn/PkvusJid96WXkJcHm/hCmKxKUSlmUXQxAq+QqFvNIvwPKBo2pikEAlM9BNkkyyejpAJ6v0jnaHaIKFFctQSoEKKgEKGoCiAyg9aEtl8wx2KWFKloHugnxVlH0ieLlmcsJTlEuWGKlFk0v4nkDFdLJ9ouxsLOOfnFthkgSVrm39wCgFPZHWvowDezMVJlrCArMs0SspdKXBLgKbW1PtFrtSYCiSglSQskEpWzrykDNxq16NpGUw8tOZWY5TdxRjct0+kWiUHEBEuXnUArMZhFaJIpy6k8YDu0cGtRRLSc0wkgkajR/D40jRbK2UuVLyFYLF2UWCOVnV0FOcDwEyXhqS6rLgrWCTpRnB62N+sXmDAmUmrlIJFisAKud0KoDa7tAIYcIloVNUc2pUbrL0SmzJcDQQALWtKFTlFI0SBvLqd1IT7Lj3iwBhLa+13mZZQ7xSGAOYFCGo/BSn1tWgeE/8ACFW9OnhzWrK+7i1zAXyWSkrmhgKqsANEoSeFGHnpCWDQvEzRMUcoBJOawSzF+tGhCftFK0JllYKHJUuySzslg4NPvBcbtqWECVLJIUHWWqoguEjMzJA+MBHac9LtKfu5aQlPEga+ZJjOTpveLTLdIAOY5iQCeG6CfIRay1qXmHd5QXYkksK1KUh/LlSAYbZUtyVSjNGqpcyo8gMviDAIYXDTJpUQVLCaFSaJ8Mwc66aRaYLZqTVeJykaJOYgjRlAVqKRe4LYklSB3MydKNiErqRWhBdKuNK+EH/9MLUHGMmKA/0pcA2NCL8wBS8AjhpuJA/tTJeJQ3ss5FKbqqpazhhS8P4Laa5gMtQmSZxqlPtSlgXANSDpUtaH17PkFQSpLZWdYUUz06BS29oW3gCGiuXiJ8pbrAnplq3VqfMgijTCmo6k5TTi0Avj8QlIPeIeWoe0kVHEFNnDt1jE4zCgTMoUFJLEK5cGoX5Rs9uzitK1tlRNcgCoQv3g72Ir5Riu8Hecn8tIBrAyDkmrPupABP8AqIHygS1lzfzhr/FEpKUtlBF9Tz5MPhCi1By5rq38QFzs3eIIluRebNUWSBbKPZpVmEExm0wP8lVP1KYv4qsOXCKzETTNWSqiQAyRagokcYIWIygBVKMaCA0my9szJg3gkkUIFLW8NfDlF8jEKKUsSFCu8SMz6EpZ60evMRleysmYcyAgkpY2sDSpNL8Y1EzZk4BiW3nAGVzViHzPTWjUgB4jHYdSaFCJg9oKSxcUvlqx+VYx3a7OMrrdCyC1rcNCmmlPhGp2rswEEqSQtIqWYECjKYNWjEXjCbfxIJEoABKTmfqPl+IAclQuE5jwsH5nQfOJqUpbOeQNkpbhz5wnKxDUSH8Hg6Vzptk04mw+/wAYAkmVJSSFkqOosOmriHp+2VJ3ZSkBAsEguPkSfGD7M7MqmOVzAwZ6sATZIapJ4feNj2d2HKkqBnmXLCHyqAAJPAk1fSkBlMLsrHYgMJSihXvqTl6lyW8Tzi92T/TuZMVlUoUvdQ/6aN4mPpey8ThwkdzLVPL+0BujQnMqlNaxZYJaCojMEkXAUyR8d78wGNwv9NlpDJWggVAYpdVw7hQIfQivwiy2l2eUCT3MqW4DqRLSUggVJZO6m/1LRq5mLDMCXe7P8hEzPAAzFz684D5/tDslInJysZb5XUgZVGntFSWC0u9CCGZmjC47YpknusQg8imoVX3bMXDFPRndh9J7QyjLUZ2HLA+0j3HBzOB7rm7M7iEjLRjCuRPSkJyllVQUzAAd4qJALUDAuAGgPnkvYiSxzKyn2WGYUpqGTrR4ewnZ8ylJWTLU98zgp5sDXwhSdtL/AAi1IzGaAqpSWq1XCgAssHdknUvF52Y2ojETaTAkCmVSQ96AjR9Dy4wEU4MJmIC1bq6JUlQKkKuEhXvJULAvw5xZSJSlqZRqKompVlNwCTd2o/JncUhWdNlzMzDdXNypSj3iCyVgcXBU44PXWCdoLkhjvALyqq3+5J0LjxzNAOGY+VOIQn2jkmAZQTqFNSWulSAxDtrBJ8jJNlmxmJIobEA5WrvAgEEHiGZ4V2ljNxBSc0pftA2ZWViAahQUhXQvElpUqWgguuSRXRQBC5ahxSQDAexvZpK8wS6HDlIGZD1qjgORZtI+XY7AKlTVSlXBu+h1jb7d7QqmTCmWCpNkD9O7/MYAzFKWXckk/P5QFgw3U5SoAgsDUhv5rCZmDQiGCpAYVAANUVc1r4sA/KFMnMwFimSqgSCTcto7RoeyewJc7EpSVqWoJKlS3SkMGSAWLtmUl2IJEZ/aGGVQEk60cBIJDM1yYv8A+n2zkoniYsMFpKEg1qJiDWtDut/vGjkB9ZwOxpCZZWmXJSlT+yTwYkZ3znlSEcPPw6ZaUFK5Gb3WIA3ncFQcajhWKvtLtlciXLlJO8c8xTkKKUlQCXPMgnSwitRiv7ZmrqLnU3b16EBoDsoKSkrUCl3UrNmdTqZYcsACQWvfSPkXbjCplYoobeAdRFjU1HAMNI+uSZqJ0nPIAyjdVlqSD7RIu4BfjSPnH9QSmZMlLCt4JCTS4SL09VMBm8JKMwhJ1ZkgU5PxjVbOwq500SpWUJSN+YSAlIFyASxswe5fQGKDY2AWtQZTFRYEgtwelddI+xbH2PhMNJCEzwpRIzEJNSaElxYaDhAZba+CkJCEJmkBOg3nL+05DZjx+UJTNpS5S0KKSUe8S6lfgC7UF+kbid2Zwaqqmkuas4+gbyirxnY3CrO7i1S30Ckn4KgLDZ21J01IEtIQkhwpZYEEUZIc+EQkTZclf9xQWp7pRboKn4/KKcdnJkopSjGyZssUyrWJJT/xUSoPzENy9kzv/wCRwQe7T0ueZo78oDQzMcpRGUbo1UG8gLwLaG00yk5lqAsPOgAAqTHdmdk56gDicQLbolCn/NTufCM/M2EBi1hc7KlCmSZymV7yQQ2UMeKSPaa4BAWSdt96gypaSVLSJjEsoIzMTUvZjaxEV3aedJVh1pWtPeJKLupKnUgFC1qSyQSRZ2pd2GtwXZ4BASTLWEhkswFiASWzPcOFA8zHNodkJU+SZMyYtQpvDKFBtAcpJFKhWbSsB8Z7WyCJcpSChZQTmyVy3yh0gAsNPg0VvZeSo4hMxCihQqBRlMxyEkgMSKHRuLP9Wn/08nSg+GxIJamcKBIFgSCQdfdEZwyMZhllM/CrTLWCkzJQdAzBgrcLCuqgCYAXY6YZSlGcFZ5EtSkoOtgG49dYAF94VyhvKyklWiSDmA5mg8or9tYPGICzMkzEoIZKky1US4LZk+6SAWPB6QpsnbaJEoqYKUo2cORSAvcNjQuRMSA6pSswT+5vgDm/5RDYPagJzIWBLoWBNC9WB0rV+ZFjTKzdoCXOTNl1BoRSo1BHSAYpAWd1RyOcoIYgVNa1bjygLjHzzJUU5QFsCFXoQ27oSeI+UUeQOwo/34eflEikgBq8PkB9YKiSwdn9MnXUl9YBeXMYMHtbiL1r0+MLrub34xaJkE2S7uw/6R8ifCEpqCSS+pgDYmatS0lVEZgSE0F2zVuW4xq9n7VloWpExOU5nDpUbtmEspIIJ01tzjN4nFSyMpJrfdJ5sIEMeUKAHeZUvlzEHKSkpzAEc/CA0+2tpIzukqPeIKd5wQZZZmNbHVrxp+yc95DsFDKcziiqF0kGlnFuUfLMRtIrqt30fhajco1OzcSZmHKJIylHtJPvdDcA3+8A7sjaa5CFLSjNhhMWtKUryrSCaAft+FaRlMXiUzZypiyUSySUp9otwDBoPJmnKoAlJKiGajgN50Hwj2z8EogKIYWAfe4lh61gJJxqGZJB/wBppyFWHlEpWMlhwVmzNvcOStLwnmLqcFh1IpwaOFUtVC3jRtaUeAfTOkOXmq+XjU+qw0jF4f8AWT1UPvFKdlpPsqyjTX15wrPweR3KFcKsddDrAaZO0MOKGtqPb/q+cdn7Qw/ADyP1+8ZTDzgPZLclBxo3SLpE4CVmVKQsZiAJYAsl1EuKMCKc4DU9nduqws1C5aiqSogzEBwFpcPu2CgC4Ia1hrp+0vatMta1pQhQK1Mtacz7zDKCwDgCpMfL0Y9BAQlYlpvkUlqkkuVKdyerWpD09K5oHePOSLOoBweCkac2NB0gNTs/tssL7wKSEVTk7s5CbhRb3qEU41eLYf1FWSXThy4ZgooPUAueNo+b4vChbDLlSgUCczD43Op+ZMJrwKQ7OnxP3Y+hzgPsEnty4Y4UnR0Tn4cgwDW+UdH9QpAfvZU9HNOU9TVVfDjHxo4UfrX0uPq8SWJgtNV4taA+44bt1ggSe8XVrpZVOQNLxmsbKw+IUuZKCFoUtXusxJeoNr66EcY+aSsROsJhPCh6aVMMydsYuUoKSahjrVjqCKseOsAmuUEFSSkOhShatDevg0dSS3wHBr+XE6xKbNXMWta0hBUXLWBIc/ADzjwlkiw58rU6DUwHpV3NOrn5am1NDEnU9L3oOFyOSR8Y8EsfxZ9K608BHiCXIerc39WA1gIkF6E/NqFrcA58YQXLqbXi17oChTUX6u7Xel3iomneNrm/8wGqmYOWXSpyTawZjcHT5RLC4JIeVPCVA+ypz1Y1pV/EdIqJuJXmG+rTUw3PxC8h3lWOp0zNAc2lsKXmUlBKVD3V1B/ab+Y8YqsLiZuFmg1AFxen1i0xk5RlA5i4IYuXFYr9prJSlybfWAdXt6SoHLLUkku6SWNGqGrAcVtcrfIVpSzbxJ8gaDwaM8/rwghUXvp9DAPyJigCysw4Vfiac4mZImhwqv6VNycA2/iEUGqoZl3HSADMwShVqRGXJOt4bwyzmZyzmmkeUo5h64wFWpENlR7lNSN9Z60QPoPOFwN6Ggf7Kf3q+SIAScaoAhW8C160Fme0GRPlEunNKJU7oUaCtAHrp5XhUpDJ9aJgcwfP7QGhw21sQn2ZiJl6LFgOdK1pW8My9sIoZ2HWlxRSC6WqHZnyvzNm4vmEwfBTC6amw16wGnl4jCrLS1/8yEknSihSgFr0FGixTsFRrugVoDmerUYDUM3I2FIxOLLitafURzCYhaUkJUoClASB8IDbDYVitYAq/Cgrc7x043NNRr2dIS2ecDSodIA4MySpug4M1YyyphUXJJLipLmITDSA0SkYVJDzAeOXe4dAByemrmBTMVh2oVE8AkgBrAFVxRyRX6ZrvC4qfOGUKLXNUN4HNTpygLlOPlukIkzHIJDqunUghswJBcsOFI9K2mrdAlJAV7KlTKaAmrZTUbz0FrxX4QOkE6O3L2fufMwSZKTmG6PL9ggDpx3sn+2ASR7xUlquw00F6vqIpJ6SVKNC5JfjW8NYkMulKaQEqM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2" name="AutoShape 8" descr="data:image/jpeg;base64,/9j/4AAQSkZJRgABAQAAAQABAAD/2wCEAAkGBxQTEhUUExQWFhUWGRobGRgYGB4aGRgdGhgYGBsbGB8YHyggGBslHBgaITEjJSkrLi4uFx8zODMsNygtLisBCgoKBQUFDgUFDisZExkrKysrKysrKysrKysrKysrKysrKysrKysrKysrKysrKysrKysrKysrKysrKysrKysrK//AABEIAPoAygMBIgACEQEDEQH/xAAcAAACAwEBAQEAAAAAAAAAAAADBAIFBgEABwj/xABCEAABAgQDBQUHAwIFAwQDAAABAhEAAyExBBJBBSJRYXEGE4GR8DJCobHB0eFScvEHIxQzYoKSorLiFkRTwhUlQ//EABQBAQAAAAAAAAAAAAAAAAAAAAD/xAAUEQEAAAAAAAAAAAAAAAAAAAAA/9oADAMBAAIRAxEAPwD5quU9BpflRjAUp0sAfrFmZRU7tyIofPWFlyFJ/wBQvz49dNIBVYv4wqoVPT184fWM1uJLa1HKFwK1/TABRfwg6UgO13iKRUjiPtEwAQXv56CAi5q/Dx4eMQlgvDcxLGld34PWFEXHT8wA1mgMTlCl9WjhFBaJIT5fz5QHigEeb/GI5QXeCAXFIklIzcmHrpALqlsDzarRxNKG4N4aUkM3w+tvvAZh19HzgFlIrp5x4I5/GCpSCK84mcNwf14emgFijmI4JfMevGGBhDfM3n9I53AoHJPB4AAl8x6HWO5COETWAHAt6p65xEJcUpAd7s/LhyjgR6ccTHO6PH4R3uzx9ehAeQg8vhw6xIIPL4fSCZOccYBtRAQNDb08cLcfhBFYetC3g/hAsnKAvErUlnq1j/HOJInuWfh14UjmGFCTzv0H4jkzDu2hbiOLP64wE1ISqrMXvbnXj7QgEyVTjz5H52icpSktUKA0NTyrcRLvxaxGn5gEzKLuGIArxiClNmBiwVJB6tpcn+eMAnIIBHtUHWnDjARWd4sbJ8fzCspXy8tYItOo1Ftb/wAQKXctcDTygPEMA3IctYJJHJ6+jECnW9YLhyP5pARRY8fv846RU29aRFI8OUdSd7hT7wHppLVGvTw5cIGr6xOYn8feBihtACQr5xNCzzbhAk0LxMH+IAyFPcRCarQXPrwiPeevKOMR4/mAiWyn1/EcSKcdY6qga0eYgBoCT+uH4+0RJPGOU8+EQWICTvrHpq9IlK5RGbrAMDz5R4yfTmOIsNYmZvTyEBZd3mJuLinR7QhNlkGp1+0W0suVAApqHYOBul6afzC8yQ7khmJJY8A9RACQpySG1+l9dYJNIc5qfHUj11iKcGbi2h8L/CIzApNTVi1f3HUQHQgpZlUbwFvvpA04gG9D8DBczGo+OuvyiCQ5qmmjcfGA8pOp8Pj5wvkNdaXgkyWzMTSh4cfXSAylF/TcIDmUMfs0TQimjPqWiIVTTQ29fOJpc+vxASQL0DkwJZ3vX1tBJbV66U+Qji6qFRY3gOKFRQfeOKTf1bjBe7JIavhfT6RodndjcROIdkDXN9vvAZKUKkRNQGv2jdH+m6gCTiEjllN/EgxxH9Oyf/cJ/wCHz3ngMLlGtYhMr4/GNRtbsdPkOW7wC5Rf/izxm5iK15wAJ5oOn1jyDTwgmIGg9VgaNICTvEVS4mDXrHkB3+8BEpYaxCcCA0EUpz69CBznrAHQaCJgjgPXhApduTREpgNNIqp0pI9l23tDXpbzhSYQ6qkl7+B5Q1Jm1OVJSFZHaoZ28q8IUxF16jMan/dfn94A5XuFyDZ3u+ZYbmW9G8TxtcpJFRqlnqSCTxr/ABAjRO6XBb3SWPAXpWPTgWDvRqO4IyuP4+cAvtOi3TZy1Qfeo5aOCXmYk9NfV45tBiXDMXLCgry9XiOFNWJp60gCJQnLzN+A9NCeFBCj+PrDqpoBpUEXI4CAoO85o/rxgF1BhRrx6X4UeCm2t+McSul/Il9YDgTQ8/IdWiQkFSgNSQBHEL/h+vlGj7JbOUpebKS1rM/UwGn7O9nEykd4sArASa150r6aLtGIyKCmpw5Vrz4wVeOCAlJSrObJJqBYk8PrDGFw2cOW6AWp4tAHRipa8hyuU3AF31pc1+kMJXKKiyWSXtxrYehWHMDspjQAvx5cGFYljJa0GjM1gBWADMkS1ig3jS9/4j572u7HpWFTJQaYPaGim+RaNyjaYz5ZgABPtooU9eIhrEyQMyVmh9nrpYWtAfmrEJILMxERAp6+0bX+oWxskzvEhnLKA5a9TGPli9IACokBr6EdWmsQCdIDsRJpBCnW0DUbPx8YAksFrx0gcTHZagw6wNV7j4/aA1U3DFJ3SWoKG4dJNRoeHKE5spQKiHykvUvQk3/iFTOI4h+B4j7R1GMU4L660N+PiYBnOyGBIzZdP2Gh4R0n9rskhtXTpo7/ABgJx9RnBFRzsAPo8SGJCgK68n3fAff6AHHk501JcB6Nw+2kLTkkeqfLg8M7RRmLpU9A7sDYcYEpNKituvxrAdXOBSwF9frEMMHD9XcchApc1VUin19GGMJTrm0vY84D00HLSrPrAGo2nrhDOIHzuPKPJRu053gIyZcb/skAlActrS7EcxofrwjBS6UZ9fXnGv2bjkJlh0rSwNMpYuzuSaiAscPjjMn53cGz87fBhG1wE8gAgUvHy7YW0kIUFTFBKcqbh7p0GsfR9mdrsGEjfCVHiGfzgNbgNoIYcenX14Qntme9wz8b+q/OKhfaTDpdedISXyqLNo7GFZ3auTPVklS5sw/qSHB6UgFsSWUXt65Q7hsb/alqJsQCC9QDlBBAqWEVKJgmTFM4Au6WPloYDLxX9uWlDu5SQCHG8eN/zAB7bSSpMxGUOXYCpDfQ1+MfJLKr60j6vjyQiYQozAWALDMHah4Uj5btEtNWOZgAk14xEX9cvKJZgdfr6McT4euEByYKem8IC9BBlpp+GgaTAGlo15/UxxbufzEkm1eEMAj00BYzZDMK/wAAfG8LKQGt+l/iIuJywTVrKbzbx+vOBTJILtpk+Q+FfpAUpQwvx+YgZSeHqo+kXGIwX6TTfp4j7wjiZBS/U/8A39eqgkJ5HrofXpynEvf7GkQmSiPj8oGUkm3p2+sARSgah3HrSC4Ykt+7w9VhTLR+kNYUmldfuPlAGKC71v8ASJSpe6fV6RJJqB1jqAGPX4O+vjARBcW6ARa4HEgoqRRJ3QeTEq0tFYdOvp45/iTLzJyhiXduZ+8ATB4WYpKVyjVIT1AIFY0itif2CufMzk1BZDpDGjhyXPHhGb2DjlpUMpY687/eNBt3HkyQFKvQP86eqwGw2VsSSvZ+GlrZykuptWo99S8U2B7NTHIROWihCkpUBm4F2cU1FIuJE9MrCYZIWmgIDm5YFmHFot8BtUrASU5Fp9pJ+dL3gJ4jBy8NhwlOYqI3itRUq3P5Ri9nqC0rCZgSpKlOkhwQFks2l2caRf7dxRUb6+tTHzbBY+WFzgqxUqv6akFuP5gNdtSaBWWlSEVUpXFWjO9PgCI+Y49ysvWvh4Rp9t9owuSJSXICQHJqf3N+bRlVKfx/EAFjEweUcVHG6evXCAOpYb7wJaKR08I5NEAQC3P14QYSoXUqg5fVoOicphvac4Diy9HhzDoygl9GZyH5gixHCPbPwYJBUco0LP1frDC/7qyUiiQ7Cz8nOtPI8ICOEkqyZnd6KBv4G49cYr5coqWW3kg3Pr4w3tWaAyRmClB+bV8DBJDIQWUxAr15cbwAZ0pt0acOcLTE24f+R+0WEpSQGJDkpcuOMBVKB1GmorUnQ/mARmingG84PhEUHU/OkRmy2Btp9IPgxS9X+/hATSmorxb5V4QQF0UfXXkf5iEu4rx+f2gEzEgboL8h0/MAzNLN0+3P00CxE5Ov3PrXxgAC5hZLhOrfT0wgi5ACALP8a+fCAFhcXvOKW8ot9ukLKUkHKycpcMKWrz+cUOBQ8wA0BB9dIupCA+SZo/LS3rlAa7YGEEmWlRzLWwyiYUbv7GUXB6RcSMaoLJnJZQFMrFweBFxFNh5OEyDcAUNcxo3J6xOZiZisolpJqGNnPAcYBvbGKZJUA5CSpmtQ/wAxg8DsxSwogBWprfMH+/iI+hbbwpw+HEqYXxWJCnAb+1KS6lngAyW5npGXxeDOGEpYd0pKlA3ZRoOJISRoLmAzmL2VlllVQXZj1tyOt9IqlRs9zEJKzNA30snRiWHUuX5ADWK7tThEoWGQUsKgV8XNT+YDOPEzrBShHFSeo/MRVh3stNeZH/d94AaFm8Smn46x1WHUh3B63HhpHFndEB7hX1eCCVy+P4gb0hmWAw3tBAWS8QyUhLOXdTu/AsbEM3UDlHEp7sB30qkmot4FxEMOHBUVAEWDPQMfr+YXxUzOQlLXIF68/CA5hUKWsrZ26Hy0pSDY6YFKSl6N+er6Q0lHdyw7pDZgXu7XD6vCWBw4UVFT1TmoCdRu7t3BgGpJQUoBDkJ1IAtS9xfziMkIzAhrmjPxuSw4R44NAIzWIJOhBYFhUuG15xGdIS26SzVqS3ygC4yQkpNnDtUacgT1+GkV0hYCXPH+GgndpykgkFuPHxrb4wKXhSWA5fE5R8XgIqK1Amw+fLnHJCEpJzfjxbSLfHYfu0p/UxAF2JUUgdXBfpFVtFDbou1dfVIDV7OliUjOsBQLEkHQeyEtUio84NtXZpXIM0oyJG85YHK6KsDR82tSxEWfZXYmTCysyQVKIUQQDd1AqJrlSkClq82gvbPaH/66YgKzJCkpUt3zzFTAo5dSlKQS7C4pAYLCYRRKZxTlSpQTLDXFatqmjP14RopGxZs0ZpaACKVUNNLuRzPnFp2Sw8w4ZCZiElct0p7w5SlIKiAKFQoq4AZhWLpExpKhLTmSqWGIZwe7puqINXUBepOhgKPZ/ZvErXkWiUlrklyG/bVvHzjTYXaGHwRSkKE6cTlzhLpRoQlr9BXQxh5naDvSozipSSwQAaANQKAIdgeBjYdguz3s4ieKJH9tHujR+ZJ9GAGrZEwTp2ImuuYpBLLbNvvkQ4DBkpqAKPyih22UnvUqO8SadbA82Mb7EHPmUotnJo5G6lIBLhyNTSPnsyZImT1hS8tSApRbMxOpGVm43gMcnCtNVldgQR0NY1WJKZxlhOiGU1Waia3P5hbF7Pld40uYd0b4oWGYA2pRyeFOcPYRAlrKU+6N4m5JUcrtegA8YChRgk5iLPQgaEM7DWh/iFcVhgii0g8DbT1rGl2bIC8RMUprWIo5pfRh9HhfH4TN3qS26lq8mB8X+TQGck4cH/LXl5PQ9NDHFYNVlIB/b/43tw4xBJJBUzkkEkbqkt0ox6QZGKKbFSQVMxAIy8d0hzSzDTpALGQHZlDyPzYxCnH4RbIx6lXMs7xTVTaXLsACG1MVK1uTbyEA5iFgDKkvzsW5njEcDKLk5bB7iw+YtE5+BSSSZindv8unkDTpBE4Ej2Zjpr7UshmAdq8afSAV2hiAsgBgL8WerQOWC7EsKCzgV1j0zCLSeb8OetI8nNR06igetuUAwuWUqop2DO1ODcT1j02SpLuQAL/X4/OOpnr1S2YuBYmgPDpF7K2IWzTFBS2zBAegUWBtXePhAUez5WZSQ1XDeuFockLyT1cEKJ40SCR8T8YsNiYOuezClOnmzN5xPa2BShE+aCKpTY1H9xLgtZxTxgENrrKJiQR/lpBPkEgfCn7oS2XIViMQiUA5WoGYbhKRVQHQU8YErGmbnU+8ohqeylI+LCNT2LwOSSZgDLmKypL+ygO541U+vuwGt21NYd2lVTZAPFgHVxoKM1BeMp/UYurD4GWX7lJWut1qADm2mbzjQYHKha5hU6ZAUsqLspQDO4IoCeOusYzAyVzcUZswnOsGYt6GpGVNixLgW87QGqkYvv5MwpYTAAVpr7RZLVUA7gf8rVYWezHlCWlRMxypzQBJAKgN+6GzajjygOy8GyQojvBmoQoMhzRITlLqLkk0NaUJdDaWPXMnTJMpISpKnJNaF95QIAssAAgueQoFbsLZn+MxYlJCe4lTCcwsU3A8mfmI+nbTm5EolBOUEW/SAtOUeLK8WgnZHYEvCyQlhmKRmJuCWITz4mKftRjCmfOUCnKmWkZqEpYZyRzqoNoa8BAI9ptqpXmw+HU6kqKVzBYZj7L/AKtDwHO1TicEhM1ByjKpISXAajG2lH8/Ag7NYXJLTmv7ame6j9BFxiSAkrLEAEgU0duhfnpAZgbNk5p60oy7oSABugqLFg1D+YSxKssyYrVU0pHQUfyDeMaDZOCJSt2bvATq+UZi3QNGdweMTOmLnKIEsFTPqpRct5wF1sSVlYs6lHMblx6+fknt5Hc4ebXfWGIfQlnGut+Xla4KfkTnPtLICBcnikD0zaRSbYlmbMKFEsk71bqZgByHzB4wGYWSmpG6pLEWevw/EMyFS1EIIIIqTRy7UNOHS94J2gSEoy2ysAHdrUPgbfKKXDTGIUHvTzqYDUJ2l3aglKEqSigcvwFxYh+BtFFjgO8X+5XzPAN5RdSJsqijLBOj29XiuxARmVVVzx49YBBWMmVqLv7LfSPDaC/9L3sdekdSgZt1KbDpaGZYbLVJF2KAxoCRR38YBY49Zvl8jHhj1Xyo/wCPrgINh5T5iwABev7gNbXhrD7EmLyqASEg0zUUo8ALkCnCAZ2Xs9S8RKCx7RBswYB1Bugtq8aLaG0cuMC3opDEafLqfODSsAsTFLynJLlLSlSqZiQQ6QOp+UVvaNKRNTcBlaXZZA+AgG5DJoG3czcyTy4hvKKTtDjD3WJRT2kB+hFqWYUiwlSVe7wFSQAPFWvKKLa0/NNWjmlXV0gjyBJ84CqQju5ZUfaZm+nrnGzlzFSpEtLhkoajgmgJJ4m8ZHaUk5CdEkA8yY12HyzZkuW+6kBSzwSlLmjMzBvnAB23iu4lS5J9ucy5v+lHuI8bnwjmycY0+aov/lgMSz1BpoQW8K0iux0xWJnzV03jRJOgoADoW0iWyJK5S8s2WtlEBDMS4JLPwq79dWgNPs/ay1S1SgpOdXsoFSXAQkH3QAXUX8HjUdnNhJkATJq80xRC1lY95TMVcVUACbCOdl9kypISuYUCcuwJcpGigLnlTnHds7b7tSmSR3bhixrmuXO8SCPPxgDdoO1QQMqBmV7uUvVxVZ6AxjsfiF92Aol5qnUSS7e2onrQQkgKmrKrqJdrjlrwhokz8SmU5UEA94p91LsVMdGAA6qgGcJNV3apilBKE3I15NqzQXbGMKkJJLiYUsdWoQXPh083W7SY1Bw6gAyVES5YFN0F1GmpPziv2pPGZKA4EuWlIetSH1gLHH4sS8KVAspUtbD9ySdPAA84xux8NmIoTLlsAP8A5FOT8SL6ADlFh2jxS1SpcpJJVNIAH+lJBpTVTOYb2dgaiSneKb1oH9p6eZ6cICy2elWcLWSdAeDAkpRSgFX584T2agFSlL0JUTdyXLHkOWpDsKxdf4FKgrIsAECXnNkj3lD9Ren4itx60S8wQDlBYJqSptQW1+vkGR27NUVLfipR5V+nSKPD+0HoPmdB0jTYmWci93fWCVUokVZI1HDwjMyQXuzWf1zgL3DhSlehUPc6DpAJpGY01NreFLQ1s2qszVAoTr/qbibQrNlEk9TpAcnDfYAD6UI1MEEkJAqCXYUFKDhUfgxGSlSl+Xw6Xi1k7LC0lS6UITwDpDEnw1+kAv2bkpmYgImB0kKYD9WV0kePnGhmCejMmWrdFRkG9lPEVN78G5QvsnYCShioqUSG7sFWV7FxT4xe4DCzzlTMSpQcNMKcqwSH3673ss41a8AXYGNVMlGXMJUoVBLVF6cXY63EKdocD3jN7QzV5glWnEEN1gU2UqSvvf0kBXIuACse6XoTaoLmsWkw5um4ocQKpIDcLPw6wGZnFUuQxNVFgWIDA5ia1Ps8tbxmsGpU2bSuYt4NlHwEP9pcYVoDe0uYavplIAHIO3hA9lBElBWtmFE8SeTQHe1MsIQlANASOalMHPQUEXvZeWDKm5rzN0BtARc2AoettYz2LlqxCZs1bjKNwHq+WzkkPXUkRrsBLVMlpRLliSMozzC5Kf2g+y7aQGORj1omLKG9s001ADeMbjs5g8ksYlaUd4sOlx/blpY7xDgE011EUs+TgsNNmZ1FZJISU2LUzFQBTUvQE0ageG//AFGgy1UKlEt7P9sJAoBzt8eJgGU7SXMnbilb7Zlm6k6q5OHroGoGiGNX3y2FUAsGBJJ4kC/H0Y8SJaQEEqmTbkhilNHFbVceDRZYGUJaM5qbJBqAeNudOsApjMYnDS2qVkG1as+UfMwlsfDLKBKCgFzlZppNG1CK3Op4O1dJz3Ku+bMsv3euRNXWX1NQBWgdrQecE4ZGZX+YoGhU5APvFjcudBpAJYtUtU/u2eTIClKqakczqokUtWKjGTSTnUPaJUaDU0HKHsMjLhwr3p6yo8kAsAep+UVW2p/9pahYMB4GjQCysYSQxdat1IFwkcOGZRL8hG/2JsZpY71TFe9N1KjfIP8ASLHnGM7IYSV3qFT1MVDceziody2j11aPoUnEJBZJQojTOlx4J+QgCbQ2elSA26Es12rcgA384q8FsjvMyiWUiwDnKGd2ZnOg+8N4hU2YW71KGuDugdXI9GGJO0u5WDNSyv1JLpXRhnALeBIgMLtkkLUhTMa05B7dYx6FMrm5pp8I3na0FivMTUmzAuXIu40ofxGDxCnUTzPj5QFjIWoqBqACHb7cKCBMOB9eMRwjBxqzvyAduVYKlR5wF3h8QAgS5SMyz7Sz7Isw59OYi32JiZQWRPmB2yipFSz5G9i5q4sIo0LYApaVLHsqOrMCQ1VF68ID3KAQsJmTSatkZHiEhtf1QGx//EzvcxU3KTugsoUs6gsi3LSPDA4xA3ZgVxAJSQ3HvEpYNzasZ/B4ieoAJQiWkUSMwTybUvSH5E/GpH+blHFRWof9pB4/KAtk4ycn/PkvusJid96WXkJcHm/hCmKxKUSlmUXQxAq+QqFvNIvwPKBo2pikEAlM9BNkkyyejpAJ6v0jnaHaIKFFctQSoEKKgEKGoCiAyg9aEtl8wx2KWFKloHugnxVlH0ieLlmcsJTlEuWGKlFk0v4nkDFdLJ9ouxsLOOfnFthkgSVrm39wCgFPZHWvowDezMVJlrCArMs0SspdKXBLgKbW1PtFrtSYCiSglSQskEpWzrykDNxq16NpGUw8tOZWY5TdxRjct0+kWiUHEBEuXnUArMZhFaJIpy6k8YDu0cGtRRLSc0wkgkajR/D40jRbK2UuVLyFYLF2UWCOVnV0FOcDwEyXhqS6rLgrWCTpRnB62N+sXmDAmUmrlIJFisAKud0KoDa7tAIYcIloVNUc2pUbrL0SmzJcDQQALWtKFTlFI0SBvLqd1IT7Lj3iwBhLa+13mZZQ7xSGAOYFCGo/BSn1tWgeE/8ACFW9OnhzWrK+7i1zAXyWSkrmhgKqsANEoSeFGHnpCWDQvEzRMUcoBJOawSzF+tGhCftFK0JllYKHJUuySzslg4NPvBcbtqWECVLJIUHWWqoguEjMzJA+MBHac9LtKfu5aQlPEga+ZJjOTpveLTLdIAOY5iQCeG6CfIRay1qXmHd5QXYkksK1KUh/LlSAYbZUtyVSjNGqpcyo8gMviDAIYXDTJpUQVLCaFSaJ8Mwc66aRaYLZqTVeJykaJOYgjRlAVqKRe4LYklSB3MydKNiErqRWhBdKuNK+EH/9MLUHGMmKA/0pcA2NCL8wBS8AjhpuJA/tTJeJQ3ss5FKbqqpazhhS8P4Laa5gMtQmSZxqlPtSlgXANSDpUtaH17PkFQSpLZWdYUUz06BS29oW3gCGiuXiJ8pbrAnplq3VqfMgijTCmo6k5TTi0Avj8QlIPeIeWoe0kVHEFNnDt1jE4zCgTMoUFJLEK5cGoX5Rs9uzitK1tlRNcgCoQv3g72Ir5Riu8Hecn8tIBrAyDkmrPupABP8AqIHygS1lzfzhr/FEpKUtlBF9Tz5MPhCi1By5rq38QFzs3eIIluRebNUWSBbKPZpVmEExm0wP8lVP1KYv4qsOXCKzETTNWSqiQAyRagokcYIWIygBVKMaCA0my9szJg3gkkUIFLW8NfDlF8jEKKUsSFCu8SMz6EpZ60evMRleysmYcyAgkpY2sDSpNL8Y1EzZk4BiW3nAGVzViHzPTWjUgB4jHYdSaFCJg9oKSxcUvlqx+VYx3a7OMrrdCyC1rcNCmmlPhGp2rswEEqSQtIqWYECjKYNWjEXjCbfxIJEoABKTmfqPl+IAclQuE5jwsH5nQfOJqUpbOeQNkpbhz5wnKxDUSH8Hg6Vzptk04mw+/wAYAkmVJSSFkqOosOmriHp+2VJ3ZSkBAsEguPkSfGD7M7MqmOVzAwZ6sATZIapJ4feNj2d2HKkqBnmXLCHyqAAJPAk1fSkBlMLsrHYgMJSihXvqTl6lyW8Tzi92T/TuZMVlUoUvdQ/6aN4mPpey8ThwkdzLVPL+0BujQnMqlNaxZYJaCojMEkXAUyR8d78wGNwv9NlpDJWggVAYpdVw7hQIfQivwiy2l2eUCT3MqW4DqRLSUggVJZO6m/1LRq5mLDMCXe7P8hEzPAAzFz684D5/tDslInJysZb5XUgZVGntFSWC0u9CCGZmjC47YpknusQg8imoVX3bMXDFPRndh9J7QyjLUZ2HLA+0j3HBzOB7rm7M7iEjLRjCuRPSkJyllVQUzAAd4qJALUDAuAGgPnkvYiSxzKyn2WGYUpqGTrR4ewnZ8ylJWTLU98zgp5sDXwhSdtL/AAi1IzGaAqpSWq1XCgAssHdknUvF52Y2ojETaTAkCmVSQ96AjR9Dy4wEU4MJmIC1bq6JUlQKkKuEhXvJULAvw5xZSJSlqZRqKompVlNwCTd2o/JncUhWdNlzMzDdXNypSj3iCyVgcXBU44PXWCdoLkhjvALyqq3+5J0LjxzNAOGY+VOIQn2jkmAZQTqFNSWulSAxDtrBJ8jJNlmxmJIobEA5WrvAgEEHiGZ4V2ljNxBSc0pftA2ZWViAahQUhXQvElpUqWgguuSRXRQBC5ahxSQDAexvZpK8wS6HDlIGZD1qjgORZtI+XY7AKlTVSlXBu+h1jb7d7QqmTCmWCpNkD9O7/MYAzFKWXckk/P5QFgw3U5SoAgsDUhv5rCZmDQiGCpAYVAANUVc1r4sA/KFMnMwFimSqgSCTcto7RoeyewJc7EpSVqWoJKlS3SkMGSAWLtmUl2IJEZ/aGGVQEk60cBIJDM1yYv8A+n2zkoniYsMFpKEg1qJiDWtDut/vGjkB9ZwOxpCZZWmXJSlT+yTwYkZ3znlSEcPPw6ZaUFK5Gb3WIA3ncFQcajhWKvtLtlciXLlJO8c8xTkKKUlQCXPMgnSwitRiv7ZmrqLnU3b16EBoDsoKSkrUCl3UrNmdTqZYcsACQWvfSPkXbjCplYoobeAdRFjU1HAMNI+uSZqJ0nPIAyjdVlqSD7RIu4BfjSPnH9QSmZMlLCt4JCTS4SL09VMBm8JKMwhJ1ZkgU5PxjVbOwq500SpWUJSN+YSAlIFyASxswe5fQGKDY2AWtQZTFRYEgtwelddI+xbH2PhMNJCEzwpRIzEJNSaElxYaDhAZba+CkJCEJmkBOg3nL+05DZjx+UJTNpS5S0KKSUe8S6lfgC7UF+kbid2Zwaqqmkuas4+gbyirxnY3CrO7i1S30Ckn4KgLDZ21J01IEtIQkhwpZYEEUZIc+EQkTZclf9xQWp7pRboKn4/KKcdnJkopSjGyZssUyrWJJT/xUSoPzENy9kzv/wCRwQe7T0ueZo78oDQzMcpRGUbo1UG8gLwLaG00yk5lqAsPOgAAqTHdmdk56gDicQLbolCn/NTufCM/M2EBi1hc7KlCmSZymV7yQQ2UMeKSPaa4BAWSdt96gypaSVLSJjEsoIzMTUvZjaxEV3aedJVh1pWtPeJKLupKnUgFC1qSyQSRZ2pd2GtwXZ4BASTLWEhkswFiASWzPcOFA8zHNodkJU+SZMyYtQpvDKFBtAcpJFKhWbSsB8Z7WyCJcpSChZQTmyVy3yh0gAsNPg0VvZeSo4hMxCihQqBRlMxyEkgMSKHRuLP9Wn/08nSg+GxIJamcKBIFgSCQdfdEZwyMZhllM/CrTLWCkzJQdAzBgrcLCuqgCYAXY6YZSlGcFZ5EtSkoOtgG49dYAF94VyhvKyklWiSDmA5mg8or9tYPGICzMkzEoIZKky1US4LZk+6SAWPB6QpsnbaJEoqYKUo2cORSAvcNjQuRMSA6pSswT+5vgDm/5RDYPagJzIWBLoWBNC9WB0rV+ZFjTKzdoCXOTNl1BoRSo1BHSAYpAWd1RyOcoIYgVNa1bjygLjHzzJUU5QFsCFXoQ27oSeI+UUeQOwo/34eflEikgBq8PkB9YKiSwdn9MnXUl9YBeXMYMHtbiL1r0+MLrub34xaJkE2S7uw/6R8ifCEpqCSS+pgDYmatS0lVEZgSE0F2zVuW4xq9n7VloWpExOU5nDpUbtmEspIIJ01tzjN4nFSyMpJrfdJ5sIEMeUKAHeZUvlzEHKSkpzAEc/CA0+2tpIzukqPeIKd5wQZZZmNbHVrxp+yc95DsFDKcziiqF0kGlnFuUfLMRtIrqt30fhajco1OzcSZmHKJIylHtJPvdDcA3+8A7sjaa5CFLSjNhhMWtKUryrSCaAft+FaRlMXiUzZypiyUSySUp9otwDBoPJmnKoAlJKiGajgN50Hwj2z8EogKIYWAfe4lh61gJJxqGZJB/wBppyFWHlEpWMlhwVmzNvcOStLwnmLqcFh1IpwaOFUtVC3jRtaUeAfTOkOXmq+XjU+qw0jF4f8AWT1UPvFKdlpPsqyjTX15wrPweR3KFcKsddDrAaZO0MOKGtqPb/q+cdn7Qw/ADyP1+8ZTDzgPZLclBxo3SLpE4CVmVKQsZiAJYAsl1EuKMCKc4DU9nduqws1C5aiqSogzEBwFpcPu2CgC4Ia1hrp+0vatMta1pQhQK1Mtacz7zDKCwDgCpMfL0Y9BAQlYlpvkUlqkkuVKdyerWpD09K5oHePOSLOoBweCkac2NB0gNTs/tssL7wKSEVTk7s5CbhRb3qEU41eLYf1FWSXThy4ZgooPUAueNo+b4vChbDLlSgUCczD43Op+ZMJrwKQ7OnxP3Y+hzgPsEnty4Y4UnR0Tn4cgwDW+UdH9QpAfvZU9HNOU9TVVfDjHxo4UfrX0uPq8SWJgtNV4taA+44bt1ggSe8XVrpZVOQNLxmsbKw+IUuZKCFoUtXusxJeoNr66EcY+aSsROsJhPCh6aVMMydsYuUoKSahjrVjqCKseOsAmuUEFSSkOhShatDevg0dSS3wHBr+XE6xKbNXMWta0hBUXLWBIc/ADzjwlkiw58rU6DUwHpV3NOrn5am1NDEnU9L3oOFyOSR8Y8EsfxZ9K608BHiCXIerc39WA1gIkF6E/NqFrcA58YQXLqbXi17oChTUX6u7Xel3iomneNrm/8wGqmYOWXSpyTawZjcHT5RLC4JIeVPCVA+ypz1Y1pV/EdIqJuJXmG+rTUw3PxC8h3lWOp0zNAc2lsKXmUlBKVD3V1B/ab+Y8YqsLiZuFmg1AFxen1i0xk5RlA5i4IYuXFYr9prJSlybfWAdXt6SoHLLUkku6SWNGqGrAcVtcrfIVpSzbxJ8gaDwaM8/rwghUXvp9DAPyJigCysw4Vfiac4mZImhwqv6VNycA2/iEUGqoZl3HSADMwShVqRGXJOt4bwyzmZyzmmkeUo5h64wFWpENlR7lNSN9Z60QPoPOFwN6Ggf7Kf3q+SIAScaoAhW8C160Fme0GRPlEunNKJU7oUaCtAHrp5XhUpDJ9aJgcwfP7QGhw21sQn2ZiJl6LFgOdK1pW8My9sIoZ2HWlxRSC6WqHZnyvzNm4vmEwfBTC6amw16wGnl4jCrLS1/8yEknSihSgFr0FGixTsFRrugVoDmerUYDUM3I2FIxOLLitafURzCYhaUkJUoClASB8IDbDYVitYAq/Cgrc7x043NNRr2dIS2ecDSodIA4MySpug4M1YyyphUXJJLipLmITDSA0SkYVJDzAeOXe4dAByemrmBTMVh2oVE8AkgBrAFVxRyRX6ZrvC4qfOGUKLXNUN4HNTpygLlOPlukIkzHIJDqunUghswJBcsOFI9K2mrdAlJAV7KlTKaAmrZTUbz0FrxX4QOkE6O3L2fufMwSZKTmG6PL9ggDpx3sn+2ASR7xUlquw00F6vqIpJ6SVKNC5JfjW8NYkMulKaQEqM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74" name="Picture 10" descr="http://upload.wikimedia.org/wikipedia/commons/e/e7/Charles_Bonnet_engraved_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00240"/>
            <a:ext cx="3357586" cy="416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</a:t>
            </a:r>
            <a:r>
              <a:rPr lang="pl-PL" dirty="0" smtClean="0"/>
              <a:t>łota proporcja w ludzkim ciele...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4517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Odleg</a:t>
            </a:r>
            <a:r>
              <a:rPr lang="pl-PL" sz="2400" dirty="0" smtClean="0"/>
              <a:t>łość od biodra do podłogi / odległość od kolana do podłogi = </a:t>
            </a:r>
            <a:r>
              <a:rPr lang="pl-PL" sz="2400" dirty="0" smtClean="0"/>
              <a:t>fi</a:t>
            </a:r>
            <a:r>
              <a:rPr lang="en-US" sz="2400" dirty="0" smtClean="0"/>
              <a:t>            </a:t>
            </a:r>
            <a:endParaRPr lang="en-US" sz="2400" dirty="0" smtClean="0"/>
          </a:p>
          <a:p>
            <a:r>
              <a:rPr lang="en-US" sz="2400" dirty="0" smtClean="0"/>
              <a:t>          </a:t>
            </a:r>
            <a:r>
              <a:rPr lang="en-US" sz="2400" dirty="0" err="1" smtClean="0"/>
              <a:t>Odleg</a:t>
            </a:r>
            <a:r>
              <a:rPr lang="pl-PL" sz="2400" dirty="0" smtClean="0"/>
              <a:t>łość między ramieniem a czubkiem palców / odległość między łokciem a czubkiem palców= fi</a:t>
            </a:r>
          </a:p>
          <a:p>
            <a:r>
              <a:rPr lang="en-US" sz="2400" dirty="0" smtClean="0"/>
              <a:t>           </a:t>
            </a:r>
            <a:r>
              <a:rPr lang="en-US" sz="2400" dirty="0" err="1" smtClean="0"/>
              <a:t>Odleg</a:t>
            </a:r>
            <a:r>
              <a:rPr lang="pl-PL" sz="2400" dirty="0" smtClean="0"/>
              <a:t>łość od łokcia do nadgarstka / odległość od nadgarstka do czubka palców= </a:t>
            </a:r>
            <a:r>
              <a:rPr lang="pl-PL" sz="2400" dirty="0" smtClean="0"/>
              <a:t>fi</a:t>
            </a:r>
            <a:endParaRPr lang="pl-PL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57224" y="1214422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Leonardo </a:t>
            </a:r>
            <a:r>
              <a:rPr lang="en-US" sz="2400" dirty="0" err="1" smtClean="0"/>
              <a:t>Da</a:t>
            </a:r>
            <a:r>
              <a:rPr lang="en-US" sz="2400" dirty="0" smtClean="0"/>
              <a:t> Vinci </a:t>
            </a:r>
            <a:r>
              <a:rPr lang="en-US" sz="2400" dirty="0" err="1" smtClean="0"/>
              <a:t>ekshumowa</a:t>
            </a:r>
            <a:r>
              <a:rPr lang="pl-PL" sz="2400" dirty="0" smtClean="0"/>
              <a:t>ł  zwłoki, żeby mierzyć dokładne proporcje budowy kostnej człowieka. On pierwszy wykazał, że ludzkie ciało jest dosłownie zbudowane z elementów,</a:t>
            </a:r>
            <a:br>
              <a:rPr lang="pl-PL" sz="2400" dirty="0" smtClean="0"/>
            </a:br>
            <a:r>
              <a:rPr lang="pl-PL" sz="2400" dirty="0" smtClean="0"/>
              <a:t>których proporcje wymiarów zawsze równają się Φ (fi</a:t>
            </a:r>
            <a:r>
              <a:rPr lang="pl-PL" sz="2400" dirty="0" smtClean="0"/>
              <a:t>). To akurat można sprawdzić samemu mierząc np.:</a:t>
            </a:r>
            <a:endParaRPr lang="pl-PL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Liczba</a:t>
            </a:r>
            <a:r>
              <a:rPr lang="en-US" dirty="0" smtClean="0"/>
              <a:t> </a:t>
            </a:r>
            <a:r>
              <a:rPr lang="en-US" dirty="0" err="1" smtClean="0"/>
              <a:t>fi</a:t>
            </a:r>
            <a:r>
              <a:rPr lang="en-US" dirty="0" smtClean="0"/>
              <a:t> w </a:t>
            </a:r>
            <a:r>
              <a:rPr lang="en-US" dirty="0" err="1" smtClean="0"/>
              <a:t>architekturze</a:t>
            </a:r>
            <a:r>
              <a:rPr lang="en-US" dirty="0" smtClean="0"/>
              <a:t>...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214686"/>
            <a:ext cx="8229600" cy="278608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 proporcjach rzeźb np.:Apollo Belwederski, Wenus z Milo czy Diany</a:t>
            </a:r>
            <a:r>
              <a:rPr lang="pl-PL" sz="2400" dirty="0" smtClean="0"/>
              <a:t>.</a:t>
            </a:r>
            <a:endParaRPr lang="pl-PL" sz="2400" dirty="0" smtClean="0"/>
          </a:p>
          <a:p>
            <a:endParaRPr lang="pl-PL" sz="24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928662" y="1643050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Z</a:t>
            </a:r>
            <a:r>
              <a:rPr lang="pl-PL" sz="2400" dirty="0" smtClean="0"/>
              <a:t>łotą liczbę stosowano w proporcjach rzeźb. Fi znajdziemy również w figurach geometrycznych takich jak: Złoty trójkąt  Złoty prostokąt i złoty pięciokąt.</a:t>
            </a:r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3357554" y="3929065"/>
          <a:ext cx="3357586" cy="2763013"/>
        </p:xfrm>
        <a:graphic>
          <a:graphicData uri="http://schemas.openxmlformats.org/presentationml/2006/ole">
            <p:oleObj spid="_x0000_s5121" name="Obraz" r:id="rId3" imgW="2286198" imgH="1881905" progId="StaticMetafile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71480"/>
            <a:ext cx="8286808" cy="4709160"/>
          </a:xfrm>
        </p:spPr>
        <p:txBody>
          <a:bodyPr/>
          <a:lstStyle/>
          <a:p>
            <a:r>
              <a:rPr lang="pl-PL" dirty="0" smtClean="0"/>
              <a:t>Złoty trójkąt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Złoty prostokąt 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Złoty pięciokąt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571868" y="357166"/>
          <a:ext cx="1643074" cy="2091978"/>
        </p:xfrm>
        <a:graphic>
          <a:graphicData uri="http://schemas.openxmlformats.org/presentationml/2006/ole">
            <p:oleObj spid="_x0000_s33794" name="Obraz" r:id="rId3" imgW="1196190" imgH="1523810" progId="StaticMetafile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714348" y="3143248"/>
          <a:ext cx="2286000" cy="1423987"/>
        </p:xfrm>
        <a:graphic>
          <a:graphicData uri="http://schemas.openxmlformats.org/presentationml/2006/ole">
            <p:oleObj spid="_x0000_s33795" name="Obraz" r:id="rId4" imgW="2286198" imgH="1424762" progId="StaticMetafile">
              <p:embed/>
            </p:oleObj>
          </a:graphicData>
        </a:graphic>
      </p:graphicFrame>
      <p:pic>
        <p:nvPicPr>
          <p:cNvPr id="33801" name="Picture 9" descr="http://www.naucz31.republika.pl/sp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928934"/>
            <a:ext cx="2638423" cy="1718842"/>
          </a:xfrm>
          <a:prstGeom prst="rect">
            <a:avLst/>
          </a:prstGeom>
          <a:noFill/>
        </p:spPr>
      </p:pic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3500430" y="5143512"/>
          <a:ext cx="3429024" cy="1600740"/>
        </p:xfrm>
        <a:graphic>
          <a:graphicData uri="http://schemas.openxmlformats.org/presentationml/2006/ole">
            <p:oleObj spid="_x0000_s33802" name="Obraz" r:id="rId6" imgW="2057578" imgH="960203" progId="StaticMetafile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</TotalTime>
  <Words>513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Apex</vt:lpstr>
      <vt:lpstr>Picture (Metafile)</vt:lpstr>
      <vt:lpstr>LICZBA FI</vt:lpstr>
      <vt:lpstr>HISTORIA</vt:lpstr>
      <vt:lpstr>Fidiasz</vt:lpstr>
      <vt:lpstr>Euklides z Aleksandrii  </vt:lpstr>
      <vt:lpstr> Fibonacci</vt:lpstr>
      <vt:lpstr>Charles Bonnet </vt:lpstr>
      <vt:lpstr>Złota proporcja w ludzkim ciele... </vt:lpstr>
      <vt:lpstr>Liczba fi w architekturze...</vt:lpstr>
      <vt:lpstr>Slide 9</vt:lpstr>
      <vt:lpstr>Fi w przyrodzie </vt:lpstr>
      <vt:lpstr>Slide 11</vt:lpstr>
      <vt:lpstr>Złota liczba w muzyce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LICZBA FI</dc:title>
  <dc:creator>Karol</dc:creator>
  <cp:lastModifiedBy>Karol</cp:lastModifiedBy>
  <cp:revision>14</cp:revision>
  <dcterms:created xsi:type="dcterms:W3CDTF">2015-02-26T17:04:51Z</dcterms:created>
  <dcterms:modified xsi:type="dcterms:W3CDTF">2015-03-25T17:02:32Z</dcterms:modified>
</cp:coreProperties>
</file>