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91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2" r:id="rId31"/>
    <p:sldId id="293" r:id="rId32"/>
    <p:sldId id="294" r:id="rId33"/>
    <p:sldId id="295" r:id="rId34"/>
    <p:sldId id="287" r:id="rId35"/>
    <p:sldId id="289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eczyslaw\Downloads\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eczyslaw\Downloads\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eczyslaw\Downloads\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pH gleby</a:t>
            </a:r>
            <a:endParaRPr lang="en-US"/>
          </a:p>
        </c:rich>
      </c:tx>
      <c:overlay val="0"/>
    </c:title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905050720011349E-2"/>
          <c:y val="0.13748111836146684"/>
          <c:w val="0.83831329360856921"/>
          <c:h val="0.491764984265817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pH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Torf</c:v>
                </c:pt>
                <c:pt idx="1">
                  <c:v>Glina</c:v>
                </c:pt>
                <c:pt idx="2">
                  <c:v>Gleba spod 1 różanecznika</c:v>
                </c:pt>
                <c:pt idx="3">
                  <c:v>Gleba spod wielu różaneczników</c:v>
                </c:pt>
                <c:pt idx="4">
                  <c:v>Piach</c:v>
                </c:pt>
                <c:pt idx="5">
                  <c:v>Gleba spod borówki am.</c:v>
                </c:pt>
                <c:pt idx="6">
                  <c:v>Gleba spod brzoskwini</c:v>
                </c:pt>
                <c:pt idx="7">
                  <c:v>Gleba spod truskawek</c:v>
                </c:pt>
                <c:pt idx="8">
                  <c:v>Gleba spod bluszczu</c:v>
                </c:pt>
                <c:pt idx="9">
                  <c:v>Gleba spod krokusów</c:v>
                </c:pt>
                <c:pt idx="10">
                  <c:v>Gleba spod konwalii majowej</c:v>
                </c:pt>
                <c:pt idx="11">
                  <c:v>Gleba spod agrestu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5</c:v>
                </c:pt>
                <c:pt idx="1">
                  <c:v>5.5</c:v>
                </c:pt>
                <c:pt idx="2">
                  <c:v>5.5</c:v>
                </c:pt>
                <c:pt idx="3">
                  <c:v>5.2</c:v>
                </c:pt>
                <c:pt idx="4">
                  <c:v>5</c:v>
                </c:pt>
                <c:pt idx="5">
                  <c:v>6.5</c:v>
                </c:pt>
                <c:pt idx="6">
                  <c:v>7</c:v>
                </c:pt>
                <c:pt idx="7">
                  <c:v>6</c:v>
                </c:pt>
                <c:pt idx="8">
                  <c:v>7.5</c:v>
                </c:pt>
                <c:pt idx="9">
                  <c:v>6.5</c:v>
                </c:pt>
                <c:pt idx="10">
                  <c:v>5</c:v>
                </c:pt>
                <c:pt idx="1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515072"/>
        <c:axId val="38516608"/>
        <c:axId val="5807168"/>
      </c:bar3DChart>
      <c:catAx>
        <c:axId val="38515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8516608"/>
        <c:crosses val="autoZero"/>
        <c:auto val="1"/>
        <c:lblAlgn val="ctr"/>
        <c:lblOffset val="100"/>
        <c:noMultiLvlLbl val="0"/>
      </c:catAx>
      <c:valAx>
        <c:axId val="38516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515072"/>
        <c:crosses val="autoZero"/>
        <c:crossBetween val="between"/>
        <c:majorUnit val="1"/>
      </c:valAx>
      <c:serAx>
        <c:axId val="5807168"/>
        <c:scaling>
          <c:orientation val="minMax"/>
        </c:scaling>
        <c:delete val="1"/>
        <c:axPos val="b"/>
        <c:majorTickMark val="out"/>
        <c:minorTickMark val="none"/>
        <c:tickLblPos val="none"/>
        <c:crossAx val="38516608"/>
        <c:crosses val="autoZero"/>
      </c:serAx>
    </c:plotArea>
    <c:legend>
      <c:legendPos val="r"/>
      <c:layout>
        <c:manualLayout>
          <c:xMode val="edge"/>
          <c:yMode val="edge"/>
          <c:x val="0.89311786395318538"/>
          <c:y val="0.29917527201162347"/>
          <c:w val="8.1468406971174426E-2"/>
          <c:h val="5.88062374511842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pH</a:t>
            </a:r>
            <a:r>
              <a:rPr lang="pl-PL"/>
              <a:t> różnych rodzajów wód</a:t>
            </a:r>
            <a:endParaRPr lang="en-US"/>
          </a:p>
        </c:rich>
      </c:tx>
      <c:overlay val="0"/>
    </c:title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216374596159494E-2"/>
          <c:y val="8.9144227341952723E-2"/>
          <c:w val="0.84204584551265049"/>
          <c:h val="0.6634281455558800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[pH.xlsx]Arkusz7!$B$1</c:f>
              <c:strCache>
                <c:ptCount val="1"/>
                <c:pt idx="0">
                  <c:v>pH</c:v>
                </c:pt>
              </c:strCache>
            </c:strRef>
          </c:tx>
          <c:invertIfNegative val="0"/>
          <c:cat>
            <c:strRef>
              <c:f>[pH.xlsx]Arkusz7!$A$2:$A$10</c:f>
              <c:strCache>
                <c:ptCount val="9"/>
                <c:pt idx="0">
                  <c:v>Żywiec Zdrój</c:v>
                </c:pt>
                <c:pt idx="1">
                  <c:v>Cisowianka</c:v>
                </c:pt>
                <c:pt idx="2">
                  <c:v>Cisowianka gazowana</c:v>
                </c:pt>
                <c:pt idx="3">
                  <c:v>Kropla Beskidu</c:v>
                </c:pt>
                <c:pt idx="4">
                  <c:v>Woda z kranu</c:v>
                </c:pt>
                <c:pt idx="5">
                  <c:v>Woda przegotowana</c:v>
                </c:pt>
                <c:pt idx="6">
                  <c:v>Odstawiona woda z kranu</c:v>
                </c:pt>
                <c:pt idx="7">
                  <c:v>Woda filtrowana BRITA</c:v>
                </c:pt>
                <c:pt idx="8">
                  <c:v>Woda deszczowa</c:v>
                </c:pt>
              </c:strCache>
            </c:strRef>
          </c:cat>
          <c:val>
            <c:numRef>
              <c:f>[pH.xlsx]Arkusz7!$B$2:$B$10</c:f>
              <c:numCache>
                <c:formatCode>General</c:formatCode>
                <c:ptCount val="9"/>
                <c:pt idx="0">
                  <c:v>6.95</c:v>
                </c:pt>
                <c:pt idx="1">
                  <c:v>6.6499999999999995</c:v>
                </c:pt>
                <c:pt idx="2">
                  <c:v>5.09</c:v>
                </c:pt>
                <c:pt idx="3">
                  <c:v>7.01</c:v>
                </c:pt>
                <c:pt idx="4">
                  <c:v>7.25</c:v>
                </c:pt>
                <c:pt idx="5">
                  <c:v>7.49</c:v>
                </c:pt>
                <c:pt idx="6">
                  <c:v>7.4700000000000006</c:v>
                </c:pt>
                <c:pt idx="7">
                  <c:v>7.17</c:v>
                </c:pt>
                <c:pt idx="8">
                  <c:v>7.76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047936"/>
        <c:axId val="81049472"/>
        <c:axId val="78827008"/>
      </c:bar3DChart>
      <c:catAx>
        <c:axId val="81047936"/>
        <c:scaling>
          <c:orientation val="minMax"/>
        </c:scaling>
        <c:delete val="0"/>
        <c:axPos val="b"/>
        <c:majorTickMark val="out"/>
        <c:minorTickMark val="none"/>
        <c:tickLblPos val="nextTo"/>
        <c:crossAx val="81049472"/>
        <c:crosses val="autoZero"/>
        <c:auto val="1"/>
        <c:lblAlgn val="ctr"/>
        <c:lblOffset val="100"/>
        <c:noMultiLvlLbl val="0"/>
      </c:catAx>
      <c:valAx>
        <c:axId val="81049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047936"/>
        <c:crosses val="autoZero"/>
        <c:crossBetween val="between"/>
      </c:valAx>
      <c:serAx>
        <c:axId val="78827008"/>
        <c:scaling>
          <c:orientation val="minMax"/>
        </c:scaling>
        <c:delete val="1"/>
        <c:axPos val="b"/>
        <c:majorTickMark val="out"/>
        <c:minorTickMark val="none"/>
        <c:tickLblPos val="none"/>
        <c:crossAx val="8104947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 pH napojów</a:t>
            </a:r>
          </a:p>
        </c:rich>
      </c:tx>
      <c:overlay val="0"/>
    </c:title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[pH.xlsx]Arkusz8!$B$1</c:f>
              <c:strCache>
                <c:ptCount val="1"/>
                <c:pt idx="0">
                  <c:v> pH</c:v>
                </c:pt>
              </c:strCache>
            </c:strRef>
          </c:tx>
          <c:invertIfNegative val="0"/>
          <c:cat>
            <c:strRef>
              <c:f>[pH.xlsx]Arkusz8!$A$2:$A$11</c:f>
              <c:strCache>
                <c:ptCount val="10"/>
                <c:pt idx="0">
                  <c:v>Piwo bezalkoholowe </c:v>
                </c:pt>
                <c:pt idx="1">
                  <c:v>Sok jabłkowy</c:v>
                </c:pt>
                <c:pt idx="2">
                  <c:v>Sok pomarańczowy</c:v>
                </c:pt>
                <c:pt idx="3">
                  <c:v>Tymbark Jabłko-Arbuz</c:v>
                </c:pt>
                <c:pt idx="4">
                  <c:v>Frugo Różowy</c:v>
                </c:pt>
                <c:pt idx="5">
                  <c:v>Kubuś Jabłko-Banan-Brzoskwinia</c:v>
                </c:pt>
                <c:pt idx="6">
                  <c:v>Mountain Dew</c:v>
                </c:pt>
                <c:pt idx="7">
                  <c:v>Pepsi Light</c:v>
                </c:pt>
                <c:pt idx="8">
                  <c:v>Pepsi</c:v>
                </c:pt>
                <c:pt idx="9">
                  <c:v>Mirinda</c:v>
                </c:pt>
              </c:strCache>
            </c:strRef>
          </c:cat>
          <c:val>
            <c:numRef>
              <c:f>[pH.xlsx]Arkusz8!$B$2:$B$11</c:f>
              <c:numCache>
                <c:formatCode>General</c:formatCode>
                <c:ptCount val="10"/>
                <c:pt idx="0">
                  <c:v>4</c:v>
                </c:pt>
                <c:pt idx="1">
                  <c:v>4.5</c:v>
                </c:pt>
                <c:pt idx="2">
                  <c:v>3.52</c:v>
                </c:pt>
                <c:pt idx="3">
                  <c:v>2.8699999999999997</c:v>
                </c:pt>
                <c:pt idx="4">
                  <c:v>2.9699999999999998</c:v>
                </c:pt>
                <c:pt idx="5">
                  <c:v>3.8299999999999996</c:v>
                </c:pt>
                <c:pt idx="6">
                  <c:v>2.67</c:v>
                </c:pt>
                <c:pt idx="7">
                  <c:v>2.61</c:v>
                </c:pt>
                <c:pt idx="8">
                  <c:v>2.2999999999999998</c:v>
                </c:pt>
                <c:pt idx="9">
                  <c:v>2.79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096704"/>
        <c:axId val="81098240"/>
        <c:axId val="78837056"/>
      </c:bar3DChart>
      <c:catAx>
        <c:axId val="81096704"/>
        <c:scaling>
          <c:orientation val="minMax"/>
        </c:scaling>
        <c:delete val="0"/>
        <c:axPos val="b"/>
        <c:majorTickMark val="out"/>
        <c:minorTickMark val="none"/>
        <c:tickLblPos val="nextTo"/>
        <c:crossAx val="81098240"/>
        <c:crosses val="autoZero"/>
        <c:auto val="1"/>
        <c:lblAlgn val="ctr"/>
        <c:lblOffset val="100"/>
        <c:noMultiLvlLbl val="0"/>
      </c:catAx>
      <c:valAx>
        <c:axId val="81098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096704"/>
        <c:crosses val="autoZero"/>
        <c:crossBetween val="between"/>
      </c:valAx>
      <c:serAx>
        <c:axId val="78837056"/>
        <c:scaling>
          <c:orientation val="minMax"/>
        </c:scaling>
        <c:delete val="0"/>
        <c:axPos val="b"/>
        <c:majorTickMark val="out"/>
        <c:minorTickMark val="none"/>
        <c:tickLblPos val="nextTo"/>
        <c:crossAx val="8109824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pH</a:t>
            </a:r>
            <a:r>
              <a:rPr lang="pl-PL"/>
              <a:t> - chemia przemysłowa</a:t>
            </a:r>
            <a:endParaRPr lang="en-US"/>
          </a:p>
        </c:rich>
      </c:tx>
      <c:overlay val="0"/>
    </c:title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591437433957133E-2"/>
          <c:y val="1.8878637850083126E-2"/>
          <c:w val="0.8239896717455778"/>
          <c:h val="0.4905671361845432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[pH.xlsx]Arkusz9!$B$1</c:f>
              <c:strCache>
                <c:ptCount val="1"/>
                <c:pt idx="0">
                  <c:v>pH</c:v>
                </c:pt>
              </c:strCache>
            </c:strRef>
          </c:tx>
          <c:invertIfNegative val="0"/>
          <c:cat>
            <c:strRef>
              <c:f>[pH.xlsx]Arkusz9!$A$2:$A$20</c:f>
              <c:strCache>
                <c:ptCount val="19"/>
                <c:pt idx="0">
                  <c:v>Krem z masy perłowej NO-SCAR</c:v>
                </c:pt>
                <c:pt idx="1">
                  <c:v>Krem do rąk Dove</c:v>
                </c:pt>
                <c:pt idx="2">
                  <c:v>Krem Nivea Pure&amp;Natural</c:v>
                </c:pt>
                <c:pt idx="3">
                  <c:v>Perfumy</c:v>
                </c:pt>
                <c:pt idx="4">
                  <c:v>Perfumy Playboy</c:v>
                </c:pt>
                <c:pt idx="5">
                  <c:v>Płyn micelarny Perfecta</c:v>
                </c:pt>
                <c:pt idx="6">
                  <c:v>Płyn micelarny AA</c:v>
                </c:pt>
                <c:pt idx="7">
                  <c:v>Płyn do demakijażu oczu Cils Demasa</c:v>
                </c:pt>
                <c:pt idx="8">
                  <c:v>Płyn do demakijażu oczu Ziaja</c:v>
                </c:pt>
                <c:pt idx="9">
                  <c:v>Mleczko do demakijażu Garnier</c:v>
                </c:pt>
                <c:pt idx="10">
                  <c:v>Tonik bezalkoholowy Soraya</c:v>
                </c:pt>
                <c:pt idx="11">
                  <c:v>Lenor</c:v>
                </c:pt>
                <c:pt idx="12">
                  <c:v>Vanish</c:v>
                </c:pt>
                <c:pt idx="13">
                  <c:v>Pasta do zębów ELMEX</c:v>
                </c:pt>
                <c:pt idx="14">
                  <c:v>Płyn do płukania ust ELMEX</c:v>
                </c:pt>
                <c:pt idx="15">
                  <c:v>Żel pod prysznic malinowy</c:v>
                </c:pt>
                <c:pt idx="16">
                  <c:v>Odświeżacz powietrza jabłko-cynamon</c:v>
                </c:pt>
                <c:pt idx="17">
                  <c:v>Świeca zapachowa jabłko-cynamon</c:v>
                </c:pt>
                <c:pt idx="18">
                  <c:v>Kreda biała</c:v>
                </c:pt>
              </c:strCache>
            </c:strRef>
          </c:cat>
          <c:val>
            <c:numRef>
              <c:f>[pH.xlsx]Arkusz9!$B$2:$B$20</c:f>
              <c:numCache>
                <c:formatCode>General</c:formatCode>
                <c:ptCount val="19"/>
                <c:pt idx="0">
                  <c:v>7.5</c:v>
                </c:pt>
                <c:pt idx="1">
                  <c:v>6.5</c:v>
                </c:pt>
                <c:pt idx="2">
                  <c:v>4.71</c:v>
                </c:pt>
                <c:pt idx="3">
                  <c:v>5</c:v>
                </c:pt>
                <c:pt idx="4">
                  <c:v>5.8199999999999994</c:v>
                </c:pt>
                <c:pt idx="5">
                  <c:v>5</c:v>
                </c:pt>
                <c:pt idx="6">
                  <c:v>6.17</c:v>
                </c:pt>
                <c:pt idx="7">
                  <c:v>7.08</c:v>
                </c:pt>
                <c:pt idx="8">
                  <c:v>5.5</c:v>
                </c:pt>
                <c:pt idx="9">
                  <c:v>6.58</c:v>
                </c:pt>
                <c:pt idx="10">
                  <c:v>5.8</c:v>
                </c:pt>
                <c:pt idx="11">
                  <c:v>2.3899999999999997</c:v>
                </c:pt>
                <c:pt idx="12">
                  <c:v>4.67</c:v>
                </c:pt>
                <c:pt idx="13">
                  <c:v>4.5</c:v>
                </c:pt>
                <c:pt idx="14">
                  <c:v>5.4</c:v>
                </c:pt>
                <c:pt idx="15">
                  <c:v>7.5</c:v>
                </c:pt>
                <c:pt idx="16">
                  <c:v>4.7</c:v>
                </c:pt>
                <c:pt idx="17">
                  <c:v>5.5</c:v>
                </c:pt>
                <c:pt idx="18">
                  <c:v>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112448"/>
        <c:axId val="98899072"/>
        <c:axId val="78912128"/>
      </c:bar3DChart>
      <c:catAx>
        <c:axId val="8111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98899072"/>
        <c:crosses val="autoZero"/>
        <c:auto val="1"/>
        <c:lblAlgn val="ctr"/>
        <c:lblOffset val="100"/>
        <c:noMultiLvlLbl val="0"/>
      </c:catAx>
      <c:valAx>
        <c:axId val="98899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112448"/>
        <c:crosses val="autoZero"/>
        <c:crossBetween val="between"/>
      </c:valAx>
      <c:serAx>
        <c:axId val="78912128"/>
        <c:scaling>
          <c:orientation val="minMax"/>
        </c:scaling>
        <c:delete val="1"/>
        <c:axPos val="b"/>
        <c:majorTickMark val="out"/>
        <c:minorTickMark val="none"/>
        <c:tickLblPos val="none"/>
        <c:crossAx val="98899072"/>
        <c:crosses val="autoZero"/>
      </c:serAx>
    </c:plotArea>
    <c:legend>
      <c:legendPos val="r"/>
      <c:layout>
        <c:manualLayout>
          <c:xMode val="edge"/>
          <c:yMode val="edge"/>
          <c:x val="5.2377623200687416E-2"/>
          <c:y val="0.28535687412521893"/>
          <c:w val="5.6740463495874666E-2"/>
          <c:h val="6.13499866161803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93078-3EEA-4A98-8524-871615CF478B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4FA48-33A8-4145-8811-9A811553169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677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pl-PL" dirty="0" smtClean="0"/>
              <a:t>Omówienie pojęcia skali</a:t>
            </a:r>
            <a:r>
              <a:rPr lang="pl-PL" baseline="0" dirty="0" smtClean="0"/>
              <a:t> pH (szersze),</a:t>
            </a:r>
          </a:p>
          <a:p>
            <a:pPr marL="228600" indent="-228600">
              <a:buAutoNum type="arabicPeriod"/>
            </a:pPr>
            <a:r>
              <a:rPr lang="pl-PL" baseline="0" dirty="0" smtClean="0"/>
              <a:t>Omówienie podziału odczynów i czym się one charakteryzują,</a:t>
            </a:r>
          </a:p>
          <a:p>
            <a:pPr marL="228600" indent="-228600">
              <a:buAutoNum type="arabicPeriod"/>
            </a:pPr>
            <a:r>
              <a:rPr lang="pl-PL" baseline="0" dirty="0" smtClean="0"/>
              <a:t>Wymienienie po krótce tych dziedzin i do czego się to przydaje.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804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Omówienie metody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Gillespi’ego</a:t>
            </a:r>
            <a:r>
              <a:rPr lang="pl-PL" baseline="0" dirty="0" smtClean="0"/>
              <a:t> i każdego z domowych wskaźników pH.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03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Podsumowanie badań.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85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Omówienie</a:t>
            </a:r>
            <a:r>
              <a:rPr lang="pl-PL" baseline="0" smtClean="0"/>
              <a:t> charakterystyki </a:t>
            </a:r>
            <a:r>
              <a:rPr lang="pl-PL" baseline="0" dirty="0" smtClean="0"/>
              <a:t>poszczególnych odczynów (na podstawie książki).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049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Omówienie iloczynu jonowego wody (w nawiązaniu do prawa działania</a:t>
            </a:r>
            <a:r>
              <a:rPr lang="pl-PL" baseline="0" dirty="0" smtClean="0"/>
              <a:t> mas).</a:t>
            </a:r>
          </a:p>
          <a:p>
            <a:r>
              <a:rPr lang="pl-PL" i="1" baseline="0" dirty="0" smtClean="0"/>
              <a:t>***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Skoro w wodzie ilość jonów wodorowych wynosi 10</a:t>
            </a:r>
            <a:r>
              <a:rPr lang="pl-PL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-7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to w roztworach kwasów będzie ich więcej niż 10</a:t>
            </a:r>
            <a:r>
              <a:rPr lang="pl-PL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w roztworach zasadowym – analogicznie mniej.***</a:t>
            </a:r>
            <a:endParaRPr lang="pl-PL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0462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Omówienie wykresu.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444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i="1" dirty="0" smtClean="0"/>
              <a:t>***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Skoro wiemy już, jak obliczyć pH danego roztworu, teraz musimy dowiedzieć się, na co ono wskazuje. W roztworze kwasu obecne są jony H</a:t>
            </a:r>
            <a:r>
              <a:rPr lang="pl-PL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 stężeniu większym niż w samej wodzie, czyli większym niż 10</a:t>
            </a:r>
            <a:r>
              <a:rPr lang="pl-PL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-7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M. Z tego wynika, że pH roztworów kwaśnych jest mniejsze od 7. W roztworze  o odczynie obojętnym i (teoretycznie) czystej wodzie pH jest równe 7. W przypadku  roztworów  zasadowych, czyli posiadających przewagę jonów OH</a:t>
            </a:r>
            <a:r>
              <a:rPr lang="pl-PL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pl-P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pH jest większe od 7. ***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29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Przedstawienie poszczególnych dziedzin i omówienie ich.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0350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Omówienie tabeli</a:t>
            </a:r>
            <a:r>
              <a:rPr lang="pl-PL" baseline="0" dirty="0" smtClean="0"/>
              <a:t> i podanie przykładów do podanych punktów.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625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Omówienie równowagi kwasowo-zasadowej</a:t>
            </a:r>
            <a:r>
              <a:rPr lang="pl-PL" baseline="0" dirty="0" smtClean="0"/>
              <a:t> organizmu człowieka.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1569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Charakterystyka poszczególnych wskaźników</a:t>
            </a:r>
            <a:r>
              <a:rPr lang="pl-PL" baseline="0" dirty="0" smtClean="0"/>
              <a:t> pH.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4FA48-33A8-4145-8811-9A8115531698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577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oliniow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469978-E367-4653-9DD1-9AB54C4A1CA5}" type="datetimeFigureOut">
              <a:rPr lang="pl-PL" smtClean="0"/>
              <a:pPr/>
              <a:t>2012-01-26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7A4D52F-40D2-4CB1-8905-50A54B51E4C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Bar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i="1" dirty="0" smtClean="0"/>
              <a:t>Co z tym p(e)H(em)?</a:t>
            </a:r>
            <a:endParaRPr lang="pl-PL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/>
              <a:t>…czyli to, co o skali pH statystyczny Kowalski powinien wiedzieć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149785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329019"/>
              </p:ext>
            </p:extLst>
          </p:nvPr>
        </p:nvGraphicFramePr>
        <p:xfrm>
          <a:off x="683568" y="620688"/>
          <a:ext cx="7759273" cy="4968555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585907"/>
                <a:gridCol w="2585907"/>
                <a:gridCol w="2587459"/>
              </a:tblGrid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[H</a:t>
                      </a:r>
                      <a:r>
                        <a:rPr lang="pl-PL" sz="1200" baseline="30000" dirty="0">
                          <a:effectLst/>
                        </a:rPr>
                        <a:t>+</a:t>
                      </a:r>
                      <a:r>
                        <a:rPr lang="pl-PL" sz="1200" dirty="0">
                          <a:effectLst/>
                        </a:rPr>
                        <a:t>]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[OH</a:t>
                      </a:r>
                      <a:r>
                        <a:rPr lang="pl-PL" sz="1200" baseline="30000" dirty="0">
                          <a:effectLst/>
                        </a:rPr>
                        <a:t>-</a:t>
                      </a:r>
                      <a:r>
                        <a:rPr lang="pl-PL" sz="1200" dirty="0">
                          <a:effectLst/>
                        </a:rPr>
                        <a:t>]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</a:t>
                      </a:r>
                      <a:r>
                        <a:rPr lang="pl-PL" sz="1200" baseline="30000" dirty="0">
                          <a:effectLst/>
                        </a:rPr>
                        <a:t>0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</a:t>
                      </a:r>
                      <a:r>
                        <a:rPr lang="pl-PL" sz="1200" baseline="30000" dirty="0">
                          <a:effectLst/>
                        </a:rPr>
                        <a:t>-3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</a:t>
                      </a:r>
                      <a:r>
                        <a:rPr lang="pl-PL" sz="1200" baseline="30000">
                          <a:effectLst/>
                        </a:rPr>
                        <a:t>-13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</a:t>
                      </a:r>
                      <a:r>
                        <a:rPr lang="pl-PL" sz="1200" baseline="30000" dirty="0">
                          <a:effectLst/>
                        </a:rPr>
                        <a:t>-1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899592" y="5780106"/>
            <a:ext cx="689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smtClean="0"/>
              <a:t>Wykres zależności między ilością jonów wodorowych i zasadowych a pH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7559672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Lecz po co te logarytmy?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Logarytmy są niezbędne, gdy </a:t>
            </a:r>
            <a:r>
              <a:rPr lang="pl-PL" dirty="0"/>
              <a:t>wartość danego stężenia nie jest równa całkowitej potędze liczby </a:t>
            </a:r>
            <a:r>
              <a:rPr lang="pl-PL" dirty="0" smtClean="0"/>
              <a:t>10. </a:t>
            </a:r>
          </a:p>
          <a:p>
            <a:endParaRPr lang="pl-PL" dirty="0" smtClean="0"/>
          </a:p>
          <a:p>
            <a:r>
              <a:rPr lang="pl-PL" dirty="0" smtClean="0"/>
              <a:t>Skalę pH w tym przypadku możemy obliczyć wzorem:</a:t>
            </a:r>
          </a:p>
          <a:p>
            <a:pPr marL="0" indent="0" algn="ctr">
              <a:buNone/>
            </a:pPr>
            <a:r>
              <a:rPr lang="pl-PL" b="1" i="1" dirty="0"/>
              <a:t>pH=-log[H</a:t>
            </a:r>
            <a:r>
              <a:rPr lang="pl-PL" b="1" i="1" baseline="30000" dirty="0"/>
              <a:t>+</a:t>
            </a:r>
            <a:r>
              <a:rPr lang="pl-PL" b="1" i="1" dirty="0"/>
              <a:t>]</a:t>
            </a:r>
            <a:endParaRPr lang="pl-PL" i="1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44028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Przykład: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G</a:t>
            </a:r>
            <a:r>
              <a:rPr lang="pl-PL" dirty="0" smtClean="0"/>
              <a:t>dy ilość jonów [H</a:t>
            </a:r>
            <a:r>
              <a:rPr lang="pl-PL" baseline="30000" dirty="0"/>
              <a:t>+</a:t>
            </a:r>
            <a:r>
              <a:rPr lang="pl-PL" dirty="0"/>
              <a:t>] = 8,5·10</a:t>
            </a:r>
            <a:r>
              <a:rPr lang="pl-PL" baseline="30000" dirty="0"/>
              <a:t>-3</a:t>
            </a:r>
            <a:r>
              <a:rPr lang="pl-PL" dirty="0"/>
              <a:t>, </a:t>
            </a:r>
            <a:endParaRPr lang="pl-PL" dirty="0" smtClean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 smtClean="0"/>
              <a:t>pH </a:t>
            </a:r>
            <a:r>
              <a:rPr lang="pl-PL" b="1" dirty="0"/>
              <a:t>= - log [H</a:t>
            </a:r>
            <a:r>
              <a:rPr lang="pl-PL" b="1" baseline="30000" dirty="0"/>
              <a:t>+</a:t>
            </a:r>
            <a:r>
              <a:rPr lang="pl-PL" b="1" dirty="0"/>
              <a:t>]</a:t>
            </a:r>
            <a:r>
              <a:rPr lang="pl-PL" dirty="0"/>
              <a:t>= - (log 8,5 + log 10</a:t>
            </a:r>
            <a:r>
              <a:rPr lang="pl-PL" baseline="30000" dirty="0"/>
              <a:t>-3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r>
              <a:rPr lang="pl-PL" dirty="0"/>
              <a:t>pH = - (</a:t>
            </a:r>
            <a:r>
              <a:rPr lang="pl-PL" dirty="0" smtClean="0"/>
              <a:t>0,95* </a:t>
            </a:r>
            <a:r>
              <a:rPr lang="pl-PL" dirty="0"/>
              <a:t>- 3) = </a:t>
            </a:r>
            <a:r>
              <a:rPr lang="pl-PL" u="sng" dirty="0"/>
              <a:t>2,05</a:t>
            </a:r>
            <a:r>
              <a:rPr lang="pl-PL" u="sng" dirty="0" smtClean="0"/>
              <a:t>.</a:t>
            </a:r>
          </a:p>
          <a:p>
            <a:pPr marL="0" indent="0">
              <a:buNone/>
            </a:pPr>
            <a:endParaRPr lang="pl-PL" u="sng" dirty="0"/>
          </a:p>
          <a:p>
            <a:pPr marL="0" indent="0" algn="ctr">
              <a:buNone/>
            </a:pPr>
            <a:r>
              <a:rPr lang="pl-PL" u="sng" dirty="0" smtClean="0"/>
              <a:t>UWAGA: przy obliczeniach logarytmów pamiętajmy o zasadzie „gdy mnożymy to dodajemy” </a:t>
            </a:r>
            <a:r>
              <a:rPr lang="pl-PL" u="sng" dirty="0" smtClean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pl-PL" u="sng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pl-PL" dirty="0" smtClean="0">
                <a:sym typeface="Wingdings" pitchFamily="2" charset="2"/>
              </a:rPr>
              <a:t>*</a:t>
            </a:r>
            <a:r>
              <a:rPr lang="pl-PL" dirty="0" smtClean="0"/>
              <a:t>Wartość </a:t>
            </a:r>
            <a:r>
              <a:rPr lang="pl-PL" dirty="0"/>
              <a:t>logarytmu dziesiętnego dla liczb nie będących potęgą liczby 10 możemy odczytać z </a:t>
            </a:r>
            <a:r>
              <a:rPr lang="pl-PL" dirty="0" smtClean="0"/>
              <a:t>wykresu: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65291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://mwalnik.wodip.opole.pl/chemia/pH/logx_1.gif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70" y="872716"/>
            <a:ext cx="7394260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pole tekstowe 6"/>
          <p:cNvSpPr txBox="1"/>
          <p:nvPr/>
        </p:nvSpPr>
        <p:spPr>
          <a:xfrm>
            <a:off x="1" y="6102588"/>
            <a:ext cx="913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i="1" dirty="0" smtClean="0"/>
              <a:t>Wykres wartości logarytmu dziesiętnego dla liczb niebędących potęgą liczby 10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1287434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Zastosowanie pH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Rolnictwo i ogrodnictwo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zakwaszenie gleby może wpływać na urodzajność gleby, rośliny na niej uprawiane oraz rozwój drobnoustrojów.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28009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119221"/>
              </p:ext>
            </p:extLst>
          </p:nvPr>
        </p:nvGraphicFramePr>
        <p:xfrm>
          <a:off x="1763688" y="1124744"/>
          <a:ext cx="5694183" cy="4041066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846628"/>
                <a:gridCol w="2847555"/>
              </a:tblGrid>
              <a:tr h="673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Odczyn gleb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Zakres pH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Bardzo kwaśne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&lt;4,5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Kwaśne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4,5 – 5,5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Lekko kwaśne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5,6 – 6,5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Obojętne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6,6 – 7,2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Zasadowe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7,2&gt;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9527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12776"/>
            <a:ext cx="8229600" cy="4525963"/>
          </a:xfrm>
        </p:spPr>
        <p:txBody>
          <a:bodyPr/>
          <a:lstStyle/>
          <a:p>
            <a:r>
              <a:rPr lang="pl-PL" dirty="0" smtClean="0"/>
              <a:t>Medycyna i zdrowie człowieka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	-zachowanie równowagi kwasowo-	zasadowej jest istotne dla 	prawidłowego </a:t>
            </a:r>
            <a:r>
              <a:rPr lang="pl-PL" dirty="0"/>
              <a:t> </a:t>
            </a:r>
            <a:r>
              <a:rPr lang="pl-PL" dirty="0" smtClean="0"/>
              <a:t>funkcjonowania 	organizmu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00655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Higiena i życie codzienne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	- spożywanie </a:t>
            </a:r>
            <a:r>
              <a:rPr lang="pl-PL" dirty="0"/>
              <a:t>zbyt dużej ilości kwaśnych </a:t>
            </a:r>
            <a:r>
              <a:rPr lang="pl-PL" dirty="0" smtClean="0"/>
              <a:t>	składników </a:t>
            </a:r>
            <a:r>
              <a:rPr lang="pl-PL" dirty="0"/>
              <a:t>może doprowadzić do </a:t>
            </a:r>
            <a:r>
              <a:rPr lang="pl-PL" dirty="0" smtClean="0"/>
              <a:t>	nadkwasowości żołądka (uniknąć tego 	możemy </a:t>
            </a:r>
            <a:r>
              <a:rPr lang="pl-PL" dirty="0"/>
              <a:t>poprzez żucie gumy, ponieważ </a:t>
            </a:r>
            <a:r>
              <a:rPr lang="pl-PL" dirty="0" smtClean="0"/>
              <a:t>	ma 	ona </a:t>
            </a:r>
            <a:r>
              <a:rPr lang="pl-PL" dirty="0"/>
              <a:t>odczyn zasadowy i potrafi </a:t>
            </a:r>
            <a:r>
              <a:rPr lang="pl-PL" dirty="0" smtClean="0"/>
              <a:t>	zobojętnić </a:t>
            </a:r>
            <a:r>
              <a:rPr lang="pl-PL" dirty="0"/>
              <a:t> </a:t>
            </a:r>
            <a:r>
              <a:rPr lang="pl-PL" dirty="0" smtClean="0"/>
              <a:t>nadmiar kwasu)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	- Zasadowe mydła naruszają warstwę 	lipidową </a:t>
            </a:r>
            <a:r>
              <a:rPr lang="pl-PL" dirty="0"/>
              <a:t> </a:t>
            </a:r>
            <a:r>
              <a:rPr lang="pl-PL" dirty="0" smtClean="0"/>
              <a:t>naskórka, co sprzyja 	namnażaniu się flory 	bakteryjnej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57225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5001419"/>
          </a:xfrm>
        </p:spPr>
        <p:txBody>
          <a:bodyPr/>
          <a:lstStyle/>
          <a:p>
            <a:r>
              <a:rPr lang="pl-PL" dirty="0" smtClean="0"/>
              <a:t>Hodowla ryb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	- nieprawidłowe pH wody, w której 	przebywają ryby, może prowadzić do 	ich chorób, a nawet śmierci.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36183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Mierzenie pH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pH roztworu możemy zmierzyć za pomocą kilku przyrządów:</a:t>
            </a:r>
          </a:p>
          <a:p>
            <a:endParaRPr lang="pl-PL" dirty="0" smtClean="0"/>
          </a:p>
          <a:p>
            <a:pPr lvl="1"/>
            <a:r>
              <a:rPr lang="pl-PL" dirty="0" smtClean="0"/>
              <a:t>Wskaźniki pH (indykatory)</a:t>
            </a:r>
          </a:p>
          <a:p>
            <a:pPr marL="0" indent="0">
              <a:buNone/>
            </a:pPr>
            <a:r>
              <a:rPr lang="pl-PL" dirty="0" smtClean="0"/>
              <a:t>	- </a:t>
            </a:r>
            <a:r>
              <a:rPr lang="pl-PL" i="1" dirty="0" smtClean="0"/>
              <a:t>błękit tymolowy</a:t>
            </a:r>
          </a:p>
          <a:p>
            <a:pPr marL="0" indent="0">
              <a:buNone/>
            </a:pPr>
            <a:r>
              <a:rPr lang="pl-PL" dirty="0" smtClean="0"/>
              <a:t>	- </a:t>
            </a:r>
            <a:r>
              <a:rPr lang="pl-PL" i="1" dirty="0"/>
              <a:t>błękit </a:t>
            </a:r>
            <a:r>
              <a:rPr lang="pl-PL" i="1" dirty="0" err="1" smtClean="0"/>
              <a:t>bromotymolowy</a:t>
            </a:r>
            <a:endParaRPr lang="pl-PL" i="1" dirty="0" smtClean="0"/>
          </a:p>
          <a:p>
            <a:pPr marL="0" indent="0">
              <a:buNone/>
            </a:pPr>
            <a:r>
              <a:rPr lang="pl-PL" dirty="0" smtClean="0"/>
              <a:t>	-</a:t>
            </a:r>
            <a:r>
              <a:rPr lang="pl-PL" b="1" dirty="0" smtClean="0"/>
              <a:t> </a:t>
            </a:r>
            <a:r>
              <a:rPr lang="pl-PL" i="1" dirty="0" smtClean="0"/>
              <a:t>błękit metylenowy</a:t>
            </a:r>
            <a:r>
              <a:rPr lang="pl-PL" dirty="0" smtClean="0"/>
              <a:t> </a:t>
            </a:r>
            <a:endParaRPr lang="pl-PL" sz="2800" dirty="0"/>
          </a:p>
          <a:p>
            <a:pPr marL="0" indent="0">
              <a:buNone/>
            </a:pPr>
            <a:r>
              <a:rPr lang="pl-PL" dirty="0" smtClean="0"/>
              <a:t>	- </a:t>
            </a:r>
            <a:r>
              <a:rPr lang="pl-PL" i="1" dirty="0" smtClean="0"/>
              <a:t>czerwień metylowa</a:t>
            </a:r>
            <a:endParaRPr lang="pl-PL" sz="2800" dirty="0"/>
          </a:p>
          <a:p>
            <a:pPr marL="0" indent="0">
              <a:buNone/>
            </a:pPr>
            <a:r>
              <a:rPr lang="pl-PL" dirty="0" smtClean="0"/>
              <a:t>	- </a:t>
            </a:r>
            <a:r>
              <a:rPr lang="pl-PL" i="1" dirty="0" smtClean="0"/>
              <a:t>fenoloftaleina</a:t>
            </a:r>
            <a:endParaRPr lang="pl-PL" sz="2800" dirty="0"/>
          </a:p>
          <a:p>
            <a:pPr marL="0" indent="0">
              <a:buNone/>
            </a:pPr>
            <a:r>
              <a:rPr lang="pl-PL" dirty="0" smtClean="0"/>
              <a:t>	- </a:t>
            </a:r>
            <a:r>
              <a:rPr lang="pl-PL" i="1" dirty="0" smtClean="0"/>
              <a:t>oranż metylowy</a:t>
            </a:r>
            <a:endParaRPr lang="pl-PL" sz="2800" dirty="0"/>
          </a:p>
          <a:p>
            <a:pPr lvl="2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62586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UWAGA!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 smtClean="0"/>
              <a:t>Powyższa prezentacja posiada charakter jedynie zarysowy – dokładne informacje zostaną przedstawione przez członka zespołu lub można odnaleźć je w naszej książce „Co z tym p(e)H(em)?...”</a:t>
            </a:r>
          </a:p>
          <a:p>
            <a:pPr algn="ctr"/>
            <a:endParaRPr lang="pl-PL" dirty="0" smtClean="0"/>
          </a:p>
          <a:p>
            <a:pPr algn="ctr"/>
            <a:r>
              <a:rPr lang="pl-PL" dirty="0"/>
              <a:t>Ponieważ zakładamy, iż statystyczny Kowalski nie istnieje, niniejsze treści odnoszą się również do posiadaczy wszystkich innych nazwisk!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2352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lvl="1"/>
            <a:r>
              <a:rPr lang="pl-PL" dirty="0" smtClean="0"/>
              <a:t>pomiar </a:t>
            </a:r>
            <a:r>
              <a:rPr lang="pl-PL" dirty="0"/>
              <a:t>pH metodą </a:t>
            </a:r>
            <a:r>
              <a:rPr lang="pl-PL" dirty="0" err="1" smtClean="0"/>
              <a:t>Gillespi’ego</a:t>
            </a:r>
            <a:endParaRPr lang="pl-PL" dirty="0" smtClean="0"/>
          </a:p>
          <a:p>
            <a:pPr lvl="1"/>
            <a:endParaRPr lang="pl-PL" dirty="0"/>
          </a:p>
          <a:p>
            <a:pPr lvl="1"/>
            <a:r>
              <a:rPr lang="pl-PL" dirty="0" smtClean="0"/>
              <a:t>domowe wskaźniki pH:</a:t>
            </a:r>
          </a:p>
          <a:p>
            <a:pPr marL="800100" lvl="2" indent="0">
              <a:buNone/>
            </a:pPr>
            <a:r>
              <a:rPr lang="pl-PL" dirty="0"/>
              <a:t>- </a:t>
            </a:r>
            <a:r>
              <a:rPr lang="pl-PL" dirty="0" smtClean="0"/>
              <a:t>h</a:t>
            </a:r>
            <a:r>
              <a:rPr lang="pl-PL" i="1" dirty="0" smtClean="0"/>
              <a:t>ortensja </a:t>
            </a:r>
          </a:p>
          <a:p>
            <a:pPr marL="800100" lvl="2" indent="0">
              <a:buNone/>
            </a:pPr>
            <a:r>
              <a:rPr lang="pl-PL" dirty="0" smtClean="0"/>
              <a:t>- b</a:t>
            </a:r>
            <a:r>
              <a:rPr lang="pl-PL" i="1" dirty="0" smtClean="0"/>
              <a:t>uraki czerwone</a:t>
            </a:r>
          </a:p>
          <a:p>
            <a:pPr marL="800100" lvl="2" indent="0">
              <a:buNone/>
            </a:pPr>
            <a:r>
              <a:rPr lang="pl-PL" dirty="0" smtClean="0"/>
              <a:t>- j</a:t>
            </a:r>
            <a:r>
              <a:rPr lang="pl-PL" i="1" dirty="0" smtClean="0"/>
              <a:t>eżyny </a:t>
            </a:r>
            <a:r>
              <a:rPr lang="pl-PL" i="1" dirty="0"/>
              <a:t>i czarne </a:t>
            </a:r>
            <a:r>
              <a:rPr lang="pl-PL" i="1" dirty="0" smtClean="0"/>
              <a:t>porzeczki</a:t>
            </a:r>
            <a:r>
              <a:rPr lang="pl-PL" dirty="0"/>
              <a:t> </a:t>
            </a:r>
            <a:endParaRPr lang="pl-PL" sz="2000" dirty="0"/>
          </a:p>
          <a:p>
            <a:pPr marL="800100" lvl="2" indent="0">
              <a:buNone/>
            </a:pPr>
            <a:r>
              <a:rPr lang="pl-PL" dirty="0"/>
              <a:t>- </a:t>
            </a:r>
            <a:r>
              <a:rPr lang="pl-PL" dirty="0" smtClean="0"/>
              <a:t>c</a:t>
            </a:r>
            <a:r>
              <a:rPr lang="pl-PL" i="1" dirty="0" smtClean="0"/>
              <a:t>urry</a:t>
            </a:r>
            <a:r>
              <a:rPr lang="pl-PL" dirty="0"/>
              <a:t> </a:t>
            </a:r>
            <a:endParaRPr lang="pl-PL" sz="2000" dirty="0"/>
          </a:p>
          <a:p>
            <a:pPr marL="800100" lvl="2" indent="0">
              <a:buNone/>
            </a:pPr>
            <a:r>
              <a:rPr lang="pl-PL" dirty="0"/>
              <a:t>- </a:t>
            </a:r>
            <a:r>
              <a:rPr lang="pl-PL" dirty="0" smtClean="0"/>
              <a:t>p</a:t>
            </a:r>
            <a:r>
              <a:rPr lang="pl-PL" i="1" dirty="0" smtClean="0"/>
              <a:t>łatki pelargonii</a:t>
            </a:r>
          </a:p>
          <a:p>
            <a:pPr marL="800100" lvl="2" indent="0">
              <a:buNone/>
            </a:pPr>
            <a:r>
              <a:rPr lang="pl-PL" dirty="0" smtClean="0"/>
              <a:t>- c</a:t>
            </a:r>
            <a:r>
              <a:rPr lang="pl-PL" i="1" dirty="0" smtClean="0"/>
              <a:t>ebula</a:t>
            </a:r>
          </a:p>
          <a:p>
            <a:pPr marL="800100" lvl="2" indent="0">
              <a:buNone/>
            </a:pPr>
            <a:r>
              <a:rPr lang="pl-PL" dirty="0" smtClean="0"/>
              <a:t>- </a:t>
            </a:r>
            <a:r>
              <a:rPr lang="pl-PL" i="1" dirty="0"/>
              <a:t>c</a:t>
            </a:r>
            <a:r>
              <a:rPr lang="pl-PL" i="1" dirty="0" smtClean="0"/>
              <a:t>zerwona kapusta</a:t>
            </a:r>
            <a:r>
              <a:rPr lang="pl-PL" dirty="0"/>
              <a:t> </a:t>
            </a:r>
            <a:endParaRPr lang="pl-PL" sz="2000" dirty="0"/>
          </a:p>
          <a:p>
            <a:pPr marL="800100" lvl="2" indent="0">
              <a:buNone/>
            </a:pPr>
            <a:r>
              <a:rPr lang="pl-PL" dirty="0"/>
              <a:t>- </a:t>
            </a:r>
            <a:r>
              <a:rPr lang="pl-PL" i="1" dirty="0"/>
              <a:t>s</a:t>
            </a:r>
            <a:r>
              <a:rPr lang="pl-PL" i="1" dirty="0" smtClean="0"/>
              <a:t>oda oczyszczona</a:t>
            </a:r>
          </a:p>
          <a:p>
            <a:pPr marL="800100" lvl="2" indent="0">
              <a:buNone/>
            </a:pPr>
            <a:r>
              <a:rPr lang="pl-PL" dirty="0" smtClean="0"/>
              <a:t>- </a:t>
            </a:r>
            <a:r>
              <a:rPr lang="pl-PL" i="1" dirty="0"/>
              <a:t>o</a:t>
            </a:r>
            <a:r>
              <a:rPr lang="pl-PL" i="1" dirty="0" smtClean="0"/>
              <a:t>lejek wanilinowy</a:t>
            </a:r>
          </a:p>
          <a:p>
            <a:pPr marL="800100" lvl="2" indent="0">
              <a:buNone/>
            </a:pPr>
            <a:r>
              <a:rPr lang="pl-PL" dirty="0" smtClean="0"/>
              <a:t>- c</a:t>
            </a:r>
            <a:r>
              <a:rPr lang="pl-PL" i="1" dirty="0" smtClean="0"/>
              <a:t>zarna herbata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5729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Nasze pomiary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572000"/>
          </a:xfrm>
        </p:spPr>
        <p:txBody>
          <a:bodyPr/>
          <a:lstStyle/>
          <a:p>
            <a:r>
              <a:rPr lang="pl-PL" dirty="0" smtClean="0"/>
              <a:t>Do pomiaru pH użyłyśmy kwasomierza glebowego oraz pH-metru (którego błąd pomiarowy wynosi 0,1).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8612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1. Gleby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292918"/>
              </p:ext>
            </p:extLst>
          </p:nvPr>
        </p:nvGraphicFramePr>
        <p:xfrm>
          <a:off x="1835696" y="1124744"/>
          <a:ext cx="5688631" cy="553659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065049"/>
                <a:gridCol w="2623582"/>
              </a:tblGrid>
              <a:tr h="36297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Nazwa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pH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20307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Torf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20307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Glina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Gleba spod 1 różanecznika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806822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Gleba spod wielu różaneczników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5,2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20307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Piach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605116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borówki amerykańskiej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brzoskwini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truskawek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bluszczu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krokusów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605116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konwalii majowej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  <a:tr h="40341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Gleba spod agrestu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7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91" marR="3679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870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359409"/>
              </p:ext>
            </p:extLst>
          </p:nvPr>
        </p:nvGraphicFramePr>
        <p:xfrm>
          <a:off x="179512" y="836712"/>
          <a:ext cx="878497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2. Woda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544312"/>
              </p:ext>
            </p:extLst>
          </p:nvPr>
        </p:nvGraphicFramePr>
        <p:xfrm>
          <a:off x="2123728" y="1412776"/>
          <a:ext cx="4993208" cy="468052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576865"/>
                <a:gridCol w="1416343"/>
              </a:tblGrid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Nazwa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Żywiec Zdrój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6,95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Cisowianka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6,65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err="1">
                          <a:effectLst/>
                        </a:rPr>
                        <a:t>Cisowianka</a:t>
                      </a:r>
                      <a:r>
                        <a:rPr lang="pl-PL" sz="1200" dirty="0">
                          <a:effectLst/>
                        </a:rPr>
                        <a:t> gazowana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5,09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Kropla Beskidu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7,01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Woda z kranu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7,25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Woda przegotowana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7,49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872543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Odstawiona woda z kranu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7,47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Woda filtrowana BRITA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7,17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109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Woda deszczowa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7,76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101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027047"/>
              </p:ext>
            </p:extLst>
          </p:nvPr>
        </p:nvGraphicFramePr>
        <p:xfrm>
          <a:off x="385192" y="692696"/>
          <a:ext cx="837361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55681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3. Napoje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213147"/>
              </p:ext>
            </p:extLst>
          </p:nvPr>
        </p:nvGraphicFramePr>
        <p:xfrm>
          <a:off x="1691680" y="1484784"/>
          <a:ext cx="5760641" cy="492621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741141"/>
                <a:gridCol w="2019500"/>
              </a:tblGrid>
              <a:tr h="37509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Nazwa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pH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58576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Piwo bezalkoholowe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4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390512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Sok jabłkowy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4,5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58576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Sok pomarańczowy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3,52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58576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Tymbark jabłko-arbuz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2,87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390512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Frugo różowy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2,97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781025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Kubuś jabłko-banan-brzoskwinia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3,83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390512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Mountain Dew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2,67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24642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Pepsi Light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2,61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24642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Pepsi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2,3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  <a:tr h="246428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Mirinda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2,79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95" marR="3599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7483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684318"/>
              </p:ext>
            </p:extLst>
          </p:nvPr>
        </p:nvGraphicFramePr>
        <p:xfrm>
          <a:off x="539552" y="1052736"/>
          <a:ext cx="822960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55620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2588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3. Chemia przemysłowa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885360"/>
              </p:ext>
            </p:extLst>
          </p:nvPr>
        </p:nvGraphicFramePr>
        <p:xfrm>
          <a:off x="1979712" y="1052736"/>
          <a:ext cx="5231273" cy="573512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472662"/>
                <a:gridCol w="1758611"/>
              </a:tblGrid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Nazwa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pH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Krem z masy perłowej NO-SCAR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Krem do rąk Dove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Krem </a:t>
                      </a:r>
                      <a:r>
                        <a:rPr lang="pl-PL" sz="1400" dirty="0" err="1">
                          <a:effectLst/>
                        </a:rPr>
                        <a:t>Nivea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Pure&amp;Natural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4,71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Perfumy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Perfumy Playboy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5,82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Płyn micelarny Perfecta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Płyn micelarny AA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6,17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Płyn do demakijażu oczu Cils Demasa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7,08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Płyn do demakijażu oczu Ziaja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Mleczko do demakijażu Garnier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6,58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Tonik bezalkoholowy Soraya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5,8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Lenor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2,39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Vanish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4,67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Pasta do zębów ELMEX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Płyn do płukania ust ELMEX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5,4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Żel pod prysznic - malinowy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481462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Odświeżacz powietrza jabłko-cynamon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4,7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Świeca zapachowa jabłko-cynamon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5,5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  <a:tr h="250761"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Kreda biała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7,5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96" marR="4389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2115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296806"/>
              </p:ext>
            </p:extLst>
          </p:nvPr>
        </p:nvGraphicFramePr>
        <p:xfrm>
          <a:off x="457200" y="1124744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7388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„Sucha teoria”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Skalą pH nazywamy 14-stopniową skalę zasadowości roztworu wodnego.</a:t>
            </a:r>
          </a:p>
          <a:p>
            <a:endParaRPr lang="pl-PL" dirty="0" smtClean="0"/>
          </a:p>
          <a:p>
            <a:r>
              <a:rPr lang="pl-PL" dirty="0" smtClean="0"/>
              <a:t>Dzięki skali pH możemy dowiedzieć się, czy dany odczyn jest kwaśny, zasadowy, czy obojętny.</a:t>
            </a:r>
          </a:p>
          <a:p>
            <a:endParaRPr lang="pl-PL" dirty="0" smtClean="0"/>
          </a:p>
          <a:p>
            <a:r>
              <a:rPr lang="pl-PL" dirty="0" smtClean="0"/>
              <a:t>Znajomość skali pH danej substancji jest niezwykle istotne w wielu dziedzinach życia i przemysłu.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1683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BONUS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u="sng" dirty="0" smtClean="0"/>
              <a:t>Instrukcja obsługi kwasomierza</a:t>
            </a:r>
            <a:endParaRPr lang="pl-PL" u="sng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283" y="1628800"/>
            <a:ext cx="6801435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298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219998" cy="5482675"/>
          </a:xfrm>
        </p:spPr>
      </p:pic>
    </p:spTree>
    <p:extLst>
      <p:ext uri="{BB962C8B-B14F-4D97-AF65-F5344CB8AC3E}">
        <p14:creationId xmlns:p14="http://schemas.microsoft.com/office/powerpoint/2010/main" val="22549507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0688"/>
            <a:ext cx="8257251" cy="5507521"/>
          </a:xfrm>
        </p:spPr>
      </p:pic>
    </p:spTree>
    <p:extLst>
      <p:ext uri="{BB962C8B-B14F-4D97-AF65-F5344CB8AC3E}">
        <p14:creationId xmlns:p14="http://schemas.microsoft.com/office/powerpoint/2010/main" val="7551307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0688"/>
            <a:ext cx="8245848" cy="5499916"/>
          </a:xfrm>
        </p:spPr>
      </p:pic>
    </p:spTree>
    <p:extLst>
      <p:ext uri="{BB962C8B-B14F-4D97-AF65-F5344CB8AC3E}">
        <p14:creationId xmlns:p14="http://schemas.microsoft.com/office/powerpoint/2010/main" val="18844974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Skala pH określa ilość jonów wodorowych w roztworze wodnym danej substancji, dzięki czemu wiemy jaki ma on odczyn (kwasowy, zasadowy lub obojętny)</a:t>
            </a:r>
          </a:p>
          <a:p>
            <a:endParaRPr lang="pl-PL" dirty="0" smtClean="0"/>
          </a:p>
          <a:p>
            <a:r>
              <a:rPr lang="pl-PL" dirty="0" smtClean="0"/>
              <a:t>Możemy obliczyć ją ze wzoru </a:t>
            </a:r>
            <a:r>
              <a:rPr lang="pl-PL" b="1" dirty="0"/>
              <a:t>pH = - log [H</a:t>
            </a:r>
            <a:r>
              <a:rPr lang="pl-PL" b="1" baseline="30000" dirty="0" smtClean="0"/>
              <a:t>+</a:t>
            </a:r>
            <a:r>
              <a:rPr lang="pl-PL" b="1" dirty="0" smtClean="0"/>
              <a:t>].</a:t>
            </a:r>
          </a:p>
          <a:p>
            <a:endParaRPr lang="pl-PL" b="1" dirty="0" smtClean="0"/>
          </a:p>
          <a:p>
            <a:r>
              <a:rPr lang="pl-PL" dirty="0" smtClean="0"/>
              <a:t>Do pomiaru pH możemy użyć zarówno indykatorów (jak np. papierek lakmusowy), jak i specjalnych urządzeń (pH-metr), lecz możliwe jest też użycie domowych sposobów (soki niektórych roślin)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30933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DZIĘKUJEMY!</a:t>
            </a:r>
          </a:p>
          <a:p>
            <a:pPr marL="0" indent="0" algn="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Adriana Chmielewska</a:t>
            </a:r>
          </a:p>
          <a:p>
            <a:pPr marL="0" indent="0" algn="r">
              <a:buNone/>
            </a:pPr>
            <a:r>
              <a:rPr lang="pl-PL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Małgorzata Bartosik</a:t>
            </a:r>
          </a:p>
          <a:p>
            <a:pPr marL="0" indent="0" algn="r">
              <a:buNone/>
            </a:pPr>
            <a:r>
              <a:rPr lang="pl-PL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Magdalena Kołakowska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kl. II D</a:t>
            </a:r>
          </a:p>
          <a:p>
            <a:pPr marL="0" indent="0">
              <a:buNone/>
            </a:pPr>
            <a:r>
              <a:rPr lang="pl-PL" dirty="0" smtClean="0"/>
              <a:t>2012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8019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2232248"/>
          </a:xfrm>
        </p:spPr>
        <p:txBody>
          <a:bodyPr/>
          <a:lstStyle/>
          <a:p>
            <a:pPr algn="ctr"/>
            <a:r>
              <a:rPr lang="pl-PL" b="1" dirty="0" smtClean="0"/>
              <a:t>Lecz wszyscy wiemy, że same suche fakty to za mało….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76068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Króciutka historia p(e)H(a)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Został opracowany w 1909 r. przez Duńczyka.</a:t>
            </a:r>
          </a:p>
          <a:p>
            <a:r>
              <a:rPr lang="pl-PL" dirty="0" smtClean="0"/>
              <a:t>Duńczyk ów nazywał się </a:t>
            </a:r>
            <a:r>
              <a:rPr lang="pl-PL" dirty="0" err="1"/>
              <a:t>Søren</a:t>
            </a:r>
            <a:r>
              <a:rPr lang="pl-PL" dirty="0"/>
              <a:t> </a:t>
            </a:r>
            <a:r>
              <a:rPr lang="pl-PL" dirty="0" err="1"/>
              <a:t>Peder</a:t>
            </a:r>
            <a:r>
              <a:rPr lang="pl-PL" dirty="0"/>
              <a:t> </a:t>
            </a:r>
            <a:r>
              <a:rPr lang="pl-PL" dirty="0" err="1"/>
              <a:t>Lauritz</a:t>
            </a:r>
            <a:r>
              <a:rPr lang="pl-PL" dirty="0"/>
              <a:t> </a:t>
            </a:r>
            <a:r>
              <a:rPr lang="pl-PL" dirty="0" smtClean="0"/>
              <a:t>Sørensen.</a:t>
            </a:r>
          </a:p>
          <a:p>
            <a:r>
              <a:rPr lang="pl-PL" dirty="0" smtClean="0"/>
              <a:t>Do wzoru na obliczanie pH wprowadził on logarytmy, co zapewne spotyka się dziś z oburzeniem wielu licealistów, lecz tak naprawdę nie zdają sobie oni sprawy z tego, ze ułatwił im życie! 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					</a:t>
            </a:r>
            <a:r>
              <a:rPr lang="pl-PL" i="1" dirty="0" smtClean="0"/>
              <a:t>Ale jak to?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40642120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Zacznijmy od początku…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82808"/>
            <a:ext cx="8964488" cy="4572000"/>
          </a:xfrm>
        </p:spPr>
        <p:txBody>
          <a:bodyPr>
            <a:normAutofit/>
          </a:bodyPr>
          <a:lstStyle/>
          <a:p>
            <a:r>
              <a:rPr lang="pl-PL" dirty="0" smtClean="0"/>
              <a:t>W roztworach rozróżnić możemy 2 rodzaje jonów: wodorowe [H</a:t>
            </a:r>
            <a:r>
              <a:rPr lang="pl-PL" baseline="30000" dirty="0" smtClean="0"/>
              <a:t>+</a:t>
            </a:r>
            <a:r>
              <a:rPr lang="pl-PL" dirty="0" smtClean="0"/>
              <a:t>] i zasadowe [OH</a:t>
            </a:r>
            <a:r>
              <a:rPr lang="pl-PL" baseline="30000" dirty="0" smtClean="0"/>
              <a:t>-</a:t>
            </a:r>
            <a:r>
              <a:rPr lang="pl-PL" dirty="0" smtClean="0"/>
              <a:t>].</a:t>
            </a:r>
          </a:p>
          <a:p>
            <a:endParaRPr lang="pl-PL" dirty="0" smtClean="0"/>
          </a:p>
          <a:p>
            <a:r>
              <a:rPr lang="pl-PL" dirty="0" smtClean="0"/>
              <a:t>Jak pamiętamy, roztwór może mieć odczyn kwasowy, zasadowy lub obojętny:</a:t>
            </a:r>
          </a:p>
          <a:p>
            <a:pPr lvl="1"/>
            <a:r>
              <a:rPr lang="pl-PL" dirty="0" smtClean="0"/>
              <a:t>Kwasowy – przewaga jonów wodorowych [H+];</a:t>
            </a:r>
          </a:p>
          <a:p>
            <a:pPr lvl="1"/>
            <a:r>
              <a:rPr lang="pl-PL" dirty="0" smtClean="0"/>
              <a:t>Zasadowy – przewaga jonów zasadowych [OH-];</a:t>
            </a:r>
          </a:p>
          <a:p>
            <a:pPr lvl="1"/>
            <a:r>
              <a:rPr lang="pl-PL" dirty="0" smtClean="0"/>
              <a:t>Obojętny – równowaga obydwu jonów.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88870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Iloczyn jonowy wody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S</a:t>
            </a:r>
            <a:r>
              <a:rPr lang="pl-PL" dirty="0" smtClean="0"/>
              <a:t>tała </a:t>
            </a:r>
            <a:r>
              <a:rPr lang="pl-PL" dirty="0"/>
              <a:t>równowagi dla </a:t>
            </a:r>
            <a:r>
              <a:rPr lang="pl-PL" dirty="0" smtClean="0"/>
              <a:t>autodysocjacji, wynikająca z prawa działania mas.</a:t>
            </a:r>
          </a:p>
          <a:p>
            <a:endParaRPr lang="pl-PL" dirty="0" smtClean="0"/>
          </a:p>
          <a:p>
            <a:r>
              <a:rPr lang="pl-PL" dirty="0" smtClean="0"/>
              <a:t>Wyrażana jest wzorem:</a:t>
            </a:r>
          </a:p>
          <a:p>
            <a:pPr marL="0" indent="0" algn="ctr">
              <a:buNone/>
            </a:pPr>
            <a:r>
              <a:rPr lang="pl-PL" b="1" i="1" dirty="0" err="1" smtClean="0"/>
              <a:t>K</a:t>
            </a:r>
            <a:r>
              <a:rPr lang="pl-PL" b="1" i="1" baseline="-25000" dirty="0" err="1" smtClean="0"/>
              <a:t>w</a:t>
            </a:r>
            <a:r>
              <a:rPr lang="pl-PL" b="1" i="1" dirty="0"/>
              <a:t>= [H</a:t>
            </a:r>
            <a:r>
              <a:rPr lang="pl-PL" b="1" i="1" baseline="30000" dirty="0"/>
              <a:t>+</a:t>
            </a:r>
            <a:r>
              <a:rPr lang="pl-PL" b="1" i="1" dirty="0"/>
              <a:t>] * [OH</a:t>
            </a:r>
            <a:r>
              <a:rPr lang="pl-PL" b="1" i="1" baseline="30000" dirty="0"/>
              <a:t>-</a:t>
            </a:r>
            <a:r>
              <a:rPr lang="pl-PL" b="1" i="1" dirty="0"/>
              <a:t>]=</a:t>
            </a:r>
            <a:r>
              <a:rPr lang="pl-PL" b="1" i="1" dirty="0" err="1"/>
              <a:t>const</a:t>
            </a:r>
            <a:r>
              <a:rPr lang="pl-PL" b="1" i="1" dirty="0"/>
              <a:t>=10</a:t>
            </a:r>
            <a:r>
              <a:rPr lang="pl-PL" b="1" i="1" baseline="30000" dirty="0"/>
              <a:t>-14</a:t>
            </a:r>
            <a:r>
              <a:rPr lang="pl-PL" b="1" i="1" dirty="0" smtClean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Dla idealnie czystej wody, w której ilość jonów [H+] i [OH-] są równe, warunek ten będzie wyglądał:</a:t>
            </a:r>
          </a:p>
          <a:p>
            <a:pPr marL="0" indent="0" algn="ctr">
              <a:buNone/>
            </a:pPr>
            <a:r>
              <a:rPr lang="pl-PL" b="1" i="1" dirty="0"/>
              <a:t>[H</a:t>
            </a:r>
            <a:r>
              <a:rPr lang="pl-PL" b="1" i="1" baseline="30000" dirty="0"/>
              <a:t>+</a:t>
            </a:r>
            <a:r>
              <a:rPr lang="pl-PL" b="1" i="1" dirty="0"/>
              <a:t>]=[OH</a:t>
            </a:r>
            <a:r>
              <a:rPr lang="pl-PL" b="1" i="1" baseline="30000" dirty="0"/>
              <a:t>-</a:t>
            </a:r>
            <a:r>
              <a:rPr lang="pl-PL" b="1" i="1" dirty="0"/>
              <a:t>]=√(</a:t>
            </a:r>
            <a:r>
              <a:rPr lang="pl-PL" b="1" i="1" dirty="0" err="1"/>
              <a:t>K</a:t>
            </a:r>
            <a:r>
              <a:rPr lang="pl-PL" b="1" i="1" baseline="-25000" dirty="0" err="1"/>
              <a:t>w</a:t>
            </a:r>
            <a:r>
              <a:rPr lang="pl-PL" b="1" i="1" dirty="0"/>
              <a:t>)=√(10</a:t>
            </a:r>
            <a:r>
              <a:rPr lang="pl-PL" b="1" i="1" baseline="30000" dirty="0"/>
              <a:t>-14</a:t>
            </a:r>
            <a:r>
              <a:rPr lang="pl-PL" b="1" i="1" dirty="0"/>
              <a:t>)=10</a:t>
            </a:r>
            <a:r>
              <a:rPr lang="pl-PL" b="1" i="1" baseline="30000" dirty="0"/>
              <a:t>-7</a:t>
            </a:r>
            <a:r>
              <a:rPr lang="pl-PL" b="1" i="1" dirty="0"/>
              <a:t> [mol/dm</a:t>
            </a:r>
            <a:r>
              <a:rPr lang="pl-PL" b="1" i="1" baseline="30000" dirty="0"/>
              <a:t>3</a:t>
            </a:r>
            <a:r>
              <a:rPr lang="pl-PL" b="1" i="1" dirty="0"/>
              <a:t>].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42847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Pojęcie skali pH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Jest używana, aby uprościć zapis ilości jonów wodorowych (uniknąć używania wysokich potęg):</a:t>
            </a:r>
          </a:p>
          <a:p>
            <a:endParaRPr lang="pl-PL" dirty="0" smtClean="0"/>
          </a:p>
          <a:p>
            <a:pPr lvl="1"/>
            <a:r>
              <a:rPr lang="pl-PL" dirty="0" smtClean="0"/>
              <a:t>nie </a:t>
            </a:r>
            <a:r>
              <a:rPr lang="pl-PL" dirty="0"/>
              <a:t>musimy podawać całej liczby ilości moli/dm</a:t>
            </a:r>
            <a:r>
              <a:rPr lang="pl-PL" baseline="30000" dirty="0"/>
              <a:t>3</a:t>
            </a:r>
            <a:r>
              <a:rPr lang="pl-PL" dirty="0"/>
              <a:t> jonów [H</a:t>
            </a:r>
            <a:r>
              <a:rPr lang="pl-PL" baseline="30000" dirty="0"/>
              <a:t>+</a:t>
            </a:r>
            <a:r>
              <a:rPr lang="pl-PL" dirty="0"/>
              <a:t>], czyli 10</a:t>
            </a:r>
            <a:r>
              <a:rPr lang="pl-PL" baseline="30000" dirty="0"/>
              <a:t>-x </a:t>
            </a:r>
            <a:r>
              <a:rPr lang="pl-PL" dirty="0"/>
              <a:t>, lecz </a:t>
            </a:r>
            <a:r>
              <a:rPr lang="pl-PL" dirty="0" smtClean="0"/>
              <a:t>sam </a:t>
            </a:r>
            <a:r>
              <a:rPr lang="pl-PL" dirty="0"/>
              <a:t>wykładnik potęgi, bez minusa (czyli w tym przypadku – sam x).</a:t>
            </a:r>
            <a:endParaRPr lang="pl-PL" dirty="0" smtClean="0"/>
          </a:p>
          <a:p>
            <a:pPr marL="0" indent="0" algn="ctr">
              <a:buNone/>
            </a:pPr>
            <a:r>
              <a:rPr lang="pl-PL" b="1" i="1" dirty="0" smtClean="0"/>
              <a:t>	</a:t>
            </a:r>
          </a:p>
          <a:p>
            <a:pPr marL="0" indent="0" algn="ctr">
              <a:buNone/>
            </a:pPr>
            <a:r>
              <a:rPr lang="pl-PL" b="1" i="1" dirty="0" smtClean="0"/>
              <a:t>[</a:t>
            </a:r>
            <a:r>
              <a:rPr lang="pl-PL" b="1" i="1" dirty="0"/>
              <a:t>H</a:t>
            </a:r>
            <a:r>
              <a:rPr lang="pl-PL" b="1" i="1" baseline="30000" dirty="0"/>
              <a:t>+</a:t>
            </a:r>
            <a:r>
              <a:rPr lang="pl-PL" b="1" i="1" dirty="0"/>
              <a:t>]=10</a:t>
            </a:r>
            <a:r>
              <a:rPr lang="pl-PL" b="1" i="1" baseline="30000" dirty="0"/>
              <a:t>-pH</a:t>
            </a:r>
            <a:r>
              <a:rPr lang="pl-PL" b="1" i="1" dirty="0"/>
              <a:t> moli/dm</a:t>
            </a:r>
            <a:r>
              <a:rPr lang="pl-PL" b="1" i="1" baseline="30000" dirty="0"/>
              <a:t>3</a:t>
            </a:r>
            <a:r>
              <a:rPr lang="pl-PL" b="1" i="1" dirty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10514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 to miałoby sens…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	… ponieważ skrót „pH” (</a:t>
            </a:r>
            <a:r>
              <a:rPr lang="pl-PL" i="1" dirty="0" err="1"/>
              <a:t>potentium</a:t>
            </a:r>
            <a:r>
              <a:rPr lang="pl-PL" i="1" dirty="0"/>
              <a:t> </a:t>
            </a:r>
            <a:r>
              <a:rPr lang="pl-PL" i="1" dirty="0" smtClean="0"/>
              <a:t>	</a:t>
            </a:r>
            <a:r>
              <a:rPr lang="pl-PL" i="1" dirty="0" err="1" smtClean="0"/>
              <a:t>Hydrogenii</a:t>
            </a:r>
            <a:r>
              <a:rPr lang="pl-PL" dirty="0" smtClean="0"/>
              <a:t>) oznacza wykładnik 	wodoru, czyli wykładnik potęgi liczby 	10, która jest </a:t>
            </a:r>
            <a:r>
              <a:rPr lang="pl-PL" dirty="0"/>
              <a:t> </a:t>
            </a:r>
            <a:r>
              <a:rPr lang="pl-PL" dirty="0" smtClean="0"/>
              <a:t>ilością jonów 	wodorowych.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40612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250</TotalTime>
  <Words>1126</Words>
  <Application>Microsoft Office PowerPoint</Application>
  <PresentationFormat>Pokaz na ekranie (4:3)</PresentationFormat>
  <Paragraphs>311</Paragraphs>
  <Slides>35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Energetyczny</vt:lpstr>
      <vt:lpstr>Co z tym p(e)H(em)?</vt:lpstr>
      <vt:lpstr>UWAGA!</vt:lpstr>
      <vt:lpstr>„Sucha teoria”</vt:lpstr>
      <vt:lpstr>Lecz wszyscy wiemy, że same suche fakty to za mało….</vt:lpstr>
      <vt:lpstr>Króciutka historia p(e)H(a) </vt:lpstr>
      <vt:lpstr>Zacznijmy od początku…</vt:lpstr>
      <vt:lpstr>Iloczyn jonowy wody</vt:lpstr>
      <vt:lpstr>Pojęcie skali pH</vt:lpstr>
      <vt:lpstr>I to miałoby sens…</vt:lpstr>
      <vt:lpstr>Prezentacja programu PowerPoint</vt:lpstr>
      <vt:lpstr>Lecz po co te logarytmy?</vt:lpstr>
      <vt:lpstr>Przykład:</vt:lpstr>
      <vt:lpstr>Prezentacja programu PowerPoint</vt:lpstr>
      <vt:lpstr>Zastosowanie pH</vt:lpstr>
      <vt:lpstr>Prezentacja programu PowerPoint</vt:lpstr>
      <vt:lpstr>Prezentacja programu PowerPoint</vt:lpstr>
      <vt:lpstr>Prezentacja programu PowerPoint</vt:lpstr>
      <vt:lpstr>Prezentacja programu PowerPoint</vt:lpstr>
      <vt:lpstr>Mierzenie pH</vt:lpstr>
      <vt:lpstr>Prezentacja programu PowerPoint</vt:lpstr>
      <vt:lpstr>Nasze pomiary</vt:lpstr>
      <vt:lpstr>1. Gleby</vt:lpstr>
      <vt:lpstr>Prezentacja programu PowerPoint</vt:lpstr>
      <vt:lpstr>2. Woda</vt:lpstr>
      <vt:lpstr>Prezentacja programu PowerPoint</vt:lpstr>
      <vt:lpstr>3. Napoje</vt:lpstr>
      <vt:lpstr>Prezentacja programu PowerPoint</vt:lpstr>
      <vt:lpstr>3. Chemia przemysłowa</vt:lpstr>
      <vt:lpstr>Prezentacja programu PowerPoint</vt:lpstr>
      <vt:lpstr>BONUS Instrukcja obsługi kwasomierza</vt:lpstr>
      <vt:lpstr>Prezentacja programu PowerPoint</vt:lpstr>
      <vt:lpstr>Prezentacja programu PowerPoint</vt:lpstr>
      <vt:lpstr>Prezentacja programu PowerPoint</vt:lpstr>
      <vt:lpstr>PODSUMOWANIE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Skala pH</dc:title>
  <dc:creator>Małgosia</dc:creator>
  <cp:lastModifiedBy>Małgosia</cp:lastModifiedBy>
  <cp:revision>22</cp:revision>
  <dcterms:created xsi:type="dcterms:W3CDTF">2012-01-24T20:30:52Z</dcterms:created>
  <dcterms:modified xsi:type="dcterms:W3CDTF">2012-01-26T21:43:18Z</dcterms:modified>
</cp:coreProperties>
</file>